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868" r:id="rId2"/>
    <p:sldMasterId id="2147483916" r:id="rId3"/>
    <p:sldMasterId id="2147483928" r:id="rId4"/>
    <p:sldMasterId id="2147483941" r:id="rId5"/>
  </p:sldMasterIdLst>
  <p:notesMasterIdLst>
    <p:notesMasterId r:id="rId32"/>
  </p:notesMasterIdLst>
  <p:handoutMasterIdLst>
    <p:handoutMasterId r:id="rId33"/>
  </p:handoutMasterIdLst>
  <p:sldIdLst>
    <p:sldId id="274" r:id="rId6"/>
    <p:sldId id="654" r:id="rId7"/>
    <p:sldId id="641" r:id="rId8"/>
    <p:sldId id="643" r:id="rId9"/>
    <p:sldId id="647" r:id="rId10"/>
    <p:sldId id="665" r:id="rId11"/>
    <p:sldId id="673" r:id="rId12"/>
    <p:sldId id="674" r:id="rId13"/>
    <p:sldId id="677" r:id="rId14"/>
    <p:sldId id="678" r:id="rId15"/>
    <p:sldId id="679" r:id="rId16"/>
    <p:sldId id="675" r:id="rId17"/>
    <p:sldId id="662" r:id="rId18"/>
    <p:sldId id="664" r:id="rId19"/>
    <p:sldId id="667" r:id="rId20"/>
    <p:sldId id="668" r:id="rId21"/>
    <p:sldId id="669" r:id="rId22"/>
    <p:sldId id="676" r:id="rId23"/>
    <p:sldId id="672" r:id="rId24"/>
    <p:sldId id="451" r:id="rId25"/>
    <p:sldId id="680" r:id="rId26"/>
    <p:sldId id="681" r:id="rId27"/>
    <p:sldId id="682" r:id="rId28"/>
    <p:sldId id="683" r:id="rId29"/>
    <p:sldId id="684" r:id="rId30"/>
    <p:sldId id="685" r:id="rId3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FF"/>
    <a:srgbClr val="FFCC66"/>
    <a:srgbClr val="FF9900"/>
    <a:srgbClr val="FFFF00"/>
    <a:srgbClr val="FFFFCC"/>
    <a:srgbClr val="CC9900"/>
    <a:srgbClr val="558ED5"/>
    <a:srgbClr val="FF66FF"/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5244" autoAdjust="0"/>
  </p:normalViewPr>
  <p:slideViewPr>
    <p:cSldViewPr>
      <p:cViewPr varScale="1">
        <p:scale>
          <a:sx n="60" d="100"/>
          <a:sy n="60" d="100"/>
        </p:scale>
        <p:origin x="1588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246A8A-8FBF-40B6-9042-DC280ED07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210EB-210D-451A-8A5D-4782364A4C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98B25-DFA0-4EBF-BE30-4872B2D25BBC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5211A5-9EA6-4518-B376-E6E0A3DE0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AFC62-B3BC-4E61-AC14-9B04A9F0D3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A5ED0-C434-4204-A5C7-EDF7ED33537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3003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3076363" cy="511731"/>
          </a:xfrm>
          <a:prstGeom prst="rect">
            <a:avLst/>
          </a:prstGeom>
        </p:spPr>
        <p:txBody>
          <a:bodyPr vert="horz" lIns="97330" tIns="48666" rIns="97330" bIns="4866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8" y="2"/>
            <a:ext cx="3076363" cy="511731"/>
          </a:xfrm>
          <a:prstGeom prst="rect">
            <a:avLst/>
          </a:prstGeom>
        </p:spPr>
        <p:txBody>
          <a:bodyPr vert="horz" lIns="97330" tIns="48666" rIns="97330" bIns="48666" rtlCol="0"/>
          <a:lstStyle>
            <a:lvl1pPr algn="r">
              <a:defRPr sz="1200"/>
            </a:lvl1pPr>
          </a:lstStyle>
          <a:p>
            <a:fld id="{E65ECA38-5577-42E9-9484-881261B58AF6}" type="datetimeFigureOut">
              <a:rPr lang="en-US" smtClean="0"/>
              <a:pPr/>
              <a:t>4/1/2018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9938"/>
            <a:ext cx="5111750" cy="3833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30" tIns="48666" rIns="97330" bIns="4866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2" y="4861443"/>
            <a:ext cx="5679440" cy="4605576"/>
          </a:xfrm>
          <a:prstGeom prst="rect">
            <a:avLst/>
          </a:prstGeom>
        </p:spPr>
        <p:txBody>
          <a:bodyPr vert="horz" lIns="97330" tIns="48666" rIns="97330" bIns="4866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9721108"/>
            <a:ext cx="3076363" cy="511731"/>
          </a:xfrm>
          <a:prstGeom prst="rect">
            <a:avLst/>
          </a:prstGeom>
        </p:spPr>
        <p:txBody>
          <a:bodyPr vert="horz" lIns="97330" tIns="48666" rIns="97330" bIns="4866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8" y="9721108"/>
            <a:ext cx="3076363" cy="511731"/>
          </a:xfrm>
          <a:prstGeom prst="rect">
            <a:avLst/>
          </a:prstGeom>
        </p:spPr>
        <p:txBody>
          <a:bodyPr vert="horz" lIns="97330" tIns="48666" rIns="97330" bIns="48666" rtlCol="0" anchor="b"/>
          <a:lstStyle>
            <a:lvl1pPr algn="r">
              <a:defRPr sz="1200"/>
            </a:lvl1pPr>
          </a:lstStyle>
          <a:p>
            <a:fld id="{EC7B9207-34CE-4068-8E13-7E95E86A1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3775" y="769938"/>
            <a:ext cx="5111750" cy="38338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defTabSz="973310"/>
            <a:endParaRPr lang="en-US" dirty="0">
              <a:cs typeface="Cordia New" pitchFamily="34" charset="-34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36F381-0214-4E4A-BF76-2D5171D9BD83}" type="datetimeFigureOut">
              <a:rPr lang="en-US" smtClean="0"/>
              <a:pPr/>
              <a:t>4/1/2018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97E090-98D1-4A65-9AD5-4625BE5812D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Supapap's Public Presentation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>
            <a:extLst>
              <a:ext uri="{FF2B5EF4-FFF2-40B4-BE49-F238E27FC236}">
                <a16:creationId xmlns:a16="http://schemas.microsoft.com/office/drawing/2014/main" id="{72DB166B-6F95-43E7-8502-A2086109179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0"/>
            <a:ext cx="31670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86" tIns="45792" rIns="91586" bIns="45792"/>
          <a:lstStyle>
            <a:lvl1pPr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715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061317-65FD-4A42-AF92-62CF2093EEBE}" type="datetime2">
              <a:rPr kumimoji="0" lang="th-TH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8715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วันอาทิตย์ที่ 1 เมษายน พ.ศ. 2561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771" name="Rectangle 7">
            <a:extLst>
              <a:ext uri="{FF2B5EF4-FFF2-40B4-BE49-F238E27FC236}">
                <a16:creationId xmlns:a16="http://schemas.microsoft.com/office/drawing/2014/main" id="{450E1815-0F47-439C-860A-3AFB2A8DF16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9118600"/>
            <a:ext cx="31670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86" tIns="45792" rIns="91586" bIns="45792" anchor="b"/>
          <a:lstStyle>
            <a:lvl1pPr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715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D0A67D3-2C48-4EFE-9600-CFCD27AF9AAD}" type="slidenum">
              <a:rPr kumimoji="0" lang="en-GB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8715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772" name="Rectangle 7">
            <a:extLst>
              <a:ext uri="{FF2B5EF4-FFF2-40B4-BE49-F238E27FC236}">
                <a16:creationId xmlns:a16="http://schemas.microsoft.com/office/drawing/2014/main" id="{BCA611D7-62D8-40E6-9978-C2752BB0E9A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79" tIns="45992" rIns="91979" bIns="45992" anchor="b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3C8CA5-F3A9-46D7-B1DF-DE1E6F5386B1}" type="slidenum">
              <a:rPr kumimoji="0" lang="en-GB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71CCD515-A1CA-4328-9333-BD2410ADFC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5713" y="719138"/>
            <a:ext cx="4803775" cy="3603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2B16059D-1D0A-4F93-9B51-109E10D350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425" y="4559300"/>
            <a:ext cx="5848350" cy="4327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79" tIns="45992" rIns="91979" bIns="45992"/>
          <a:lstStyle/>
          <a:p>
            <a:pPr marL="220663" indent="-220663" eaLnBrk="1" hangingPunct="1">
              <a:spcBef>
                <a:spcPct val="0"/>
              </a:spcBef>
            </a:pPr>
            <a:endParaRPr lang="en-US" altLang="th-TH">
              <a:cs typeface="Angsana New" panose="02020603050405020304" pitchFamily="18" charset="-34"/>
            </a:endParaRPr>
          </a:p>
        </p:txBody>
      </p:sp>
      <p:sp>
        <p:nvSpPr>
          <p:cNvPr id="32775" name="ตัวยึดหมายเลขภาพนิ่ง 9">
            <a:extLst>
              <a:ext uri="{FF2B5EF4-FFF2-40B4-BE49-F238E27FC236}">
                <a16:creationId xmlns:a16="http://schemas.microsoft.com/office/drawing/2014/main" id="{283A59E9-0B45-4EA4-B296-7D68AAEB6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985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fld id="{D3433F7F-6D16-40AB-BA98-8EABF1F92612}" type="slidenum">
              <a:rPr kumimoji="0" lang="en-GB" altLang="th-TH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pPr marL="0" marR="0" lvl="0" indent="0" algn="r" defTabSz="8985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th-TH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676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363D20B6-2D58-4303-B1D0-9A0ACBEEF9E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0"/>
            <a:ext cx="3167063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86" tIns="45792" rIns="91586" bIns="45792"/>
          <a:lstStyle>
            <a:lvl1pPr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715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0D26FA-38B9-479E-8106-9580676CBC87}" type="datetime2">
              <a:rPr kumimoji="0" lang="th-TH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8715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วันอาทิตย์ที่ 1 เมษายน พ.ศ. 2561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5" name="Rectangle 7">
            <a:extLst>
              <a:ext uri="{FF2B5EF4-FFF2-40B4-BE49-F238E27FC236}">
                <a16:creationId xmlns:a16="http://schemas.microsoft.com/office/drawing/2014/main" id="{52E8E602-CDD1-48E2-B174-FE352D64FB6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6550" y="9118600"/>
            <a:ext cx="316706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586" tIns="45792" rIns="91586" bIns="45792" anchor="b"/>
          <a:lstStyle>
            <a:lvl1pPr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7153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7153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715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FDF5E-1A14-4DF7-AD20-2F0441187397}" type="slidenum">
              <a:rPr kumimoji="0" lang="en-GB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8715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6" name="Rectangle 7">
            <a:extLst>
              <a:ext uri="{FF2B5EF4-FFF2-40B4-BE49-F238E27FC236}">
                <a16:creationId xmlns:a16="http://schemas.microsoft.com/office/drawing/2014/main" id="{C9C5E79B-FAF5-4710-BF57-890BB0813C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18600"/>
            <a:ext cx="31686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79" tIns="45992" rIns="91979" bIns="45992" anchor="b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AF2CE-F66E-408D-B9A0-37449458024B}" type="slidenum">
              <a:rPr kumimoji="0" lang="en-GB" altLang="th-TH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th-TH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33797" name="Rectangle 2">
            <a:extLst>
              <a:ext uri="{FF2B5EF4-FFF2-40B4-BE49-F238E27FC236}">
                <a16:creationId xmlns:a16="http://schemas.microsoft.com/office/drawing/2014/main" id="{22361A25-99EE-4527-8942-AB3FB149B0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5713" y="719138"/>
            <a:ext cx="4803775" cy="3603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00FF6CFA-28D9-4408-802D-6DDEA2FCDF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425" y="4559300"/>
            <a:ext cx="5848350" cy="4327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79" tIns="45992" rIns="91979" bIns="45992"/>
          <a:lstStyle/>
          <a:p>
            <a:pPr marL="220663" indent="-220663" eaLnBrk="1" hangingPunct="1">
              <a:spcBef>
                <a:spcPct val="0"/>
              </a:spcBef>
            </a:pPr>
            <a:endParaRPr lang="en-US" altLang="th-TH">
              <a:cs typeface="Angsana New" panose="02020603050405020304" pitchFamily="18" charset="-34"/>
            </a:endParaRPr>
          </a:p>
        </p:txBody>
      </p:sp>
      <p:sp>
        <p:nvSpPr>
          <p:cNvPr id="33799" name="ตัวยึดหมายเลขภาพนิ่ง 9">
            <a:extLst>
              <a:ext uri="{FF2B5EF4-FFF2-40B4-BE49-F238E27FC236}">
                <a16:creationId xmlns:a16="http://schemas.microsoft.com/office/drawing/2014/main" id="{0CC295FE-0A67-45FB-B5E0-AABF2B539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898525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8985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pPr>
            <a:fld id="{FAC25134-8B12-4991-ACB8-67D0E22D10DB}" type="slidenum">
              <a:rPr kumimoji="0" lang="en-GB" altLang="th-TH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pPr marL="0" marR="0" lvl="0" indent="0" algn="r" defTabSz="8985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altLang="th-TH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900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8588" y="954088"/>
            <a:ext cx="6335712" cy="47529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59506" y="6021135"/>
            <a:ext cx="5273057" cy="5708740"/>
          </a:xfrm>
          <a:noFill/>
        </p:spPr>
        <p:txBody>
          <a:bodyPr lIns="88849" tIns="44424" rIns="88849" bIns="44424"/>
          <a:lstStyle/>
          <a:p>
            <a:pPr marL="0" indent="0">
              <a:buFont typeface="+mj-lt"/>
              <a:buNone/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536F381-0214-4E4A-BF76-2D5171D9BD83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4/1/2018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97E090-98D1-4A65-9AD5-4625BE5812D6}" type="slidenum">
              <a:rPr lang="en-US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07747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7713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76" y="4714605"/>
            <a:ext cx="5437549" cy="4469999"/>
          </a:xfrm>
          <a:noFill/>
        </p:spPr>
        <p:txBody>
          <a:bodyPr lIns="88849" tIns="44424" rIns="88849" bIns="44424"/>
          <a:lstStyle/>
          <a:p>
            <a:pPr marL="0" indent="0">
              <a:buFont typeface="+mj-lt"/>
              <a:buNone/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06591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1038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7713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76" y="4714605"/>
            <a:ext cx="5437549" cy="4469999"/>
          </a:xfrm>
          <a:noFill/>
        </p:spPr>
        <p:txBody>
          <a:bodyPr lIns="88849" tIns="44424" rIns="88849" bIns="44424"/>
          <a:lstStyle/>
          <a:p>
            <a:pPr marL="0" indent="0">
              <a:buFont typeface="+mj-lt"/>
              <a:buNone/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79828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9163" y="747713"/>
            <a:ext cx="4960937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0076" y="4714605"/>
            <a:ext cx="5437549" cy="4469999"/>
          </a:xfrm>
          <a:noFill/>
        </p:spPr>
        <p:txBody>
          <a:bodyPr lIns="88849" tIns="44424" rIns="88849" bIns="44424"/>
          <a:lstStyle/>
          <a:p>
            <a:pPr marL="0" indent="0">
              <a:buFont typeface="+mj-lt"/>
              <a:buNone/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96322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1225" y="746125"/>
            <a:ext cx="4948238" cy="3713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lIns="88524" tIns="44260" rIns="88524" bIns="44260"/>
          <a:lstStyle/>
          <a:p>
            <a:pPr marL="0" indent="0" defTabSz="928468">
              <a:buFont typeface="+mj-lt"/>
              <a:buNone/>
              <a:defRPr/>
            </a:pPr>
            <a:endParaRPr lang="en-US" dirty="0">
              <a:cs typeface="Cordia New" pitchFamily="34" charset="-34"/>
            </a:endParaRPr>
          </a:p>
          <a:p>
            <a:pPr marL="345901" indent="-345901"/>
            <a:endParaRPr lang="en-US" baseline="0" dirty="0">
              <a:cs typeface="Cordia New" pitchFamily="34" charset="-34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36F381-0214-4E4A-BF76-2D5171D9BD83}" type="datetimeFigureOut">
              <a:rPr lang="en-US" smtClean="0">
                <a:solidFill>
                  <a:prstClr val="black"/>
                </a:solidFill>
              </a:rPr>
              <a:pPr/>
              <a:t>4/1/2018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97E090-98D1-4A65-9AD5-4625BE5812D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33104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1225" y="746125"/>
            <a:ext cx="4948238" cy="3713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lIns="88524" tIns="44260" rIns="88524" bIns="44260"/>
          <a:lstStyle/>
          <a:p>
            <a:pPr marL="0" indent="0" defTabSz="928468">
              <a:buFont typeface="+mj-lt"/>
              <a:buNone/>
              <a:defRPr/>
            </a:pPr>
            <a:endParaRPr lang="en-US" dirty="0">
              <a:cs typeface="Cordia New" pitchFamily="34" charset="-34"/>
            </a:endParaRPr>
          </a:p>
          <a:p>
            <a:pPr marL="345901" indent="-345901"/>
            <a:endParaRPr lang="en-US" baseline="0" dirty="0">
              <a:cs typeface="Cordia New" pitchFamily="34" charset="-34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36F381-0214-4E4A-BF76-2D5171D9BD83}" type="datetimeFigureOut">
              <a:rPr lang="en-US" smtClean="0">
                <a:solidFill>
                  <a:prstClr val="black"/>
                </a:solidFill>
              </a:rPr>
              <a:pPr/>
              <a:t>4/1/2018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97E090-98D1-4A65-9AD5-4625BE5812D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39482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1225" y="746125"/>
            <a:ext cx="4948238" cy="37131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lIns="88524" tIns="44260" rIns="88524" bIns="44260"/>
          <a:lstStyle/>
          <a:p>
            <a:pPr marL="0" indent="0" defTabSz="928468">
              <a:buFont typeface="+mj-lt"/>
              <a:buNone/>
              <a:defRPr/>
            </a:pPr>
            <a:endParaRPr lang="en-US" dirty="0">
              <a:cs typeface="Cordia New" pitchFamily="34" charset="-34"/>
            </a:endParaRPr>
          </a:p>
          <a:p>
            <a:pPr marL="345901" indent="-345901"/>
            <a:endParaRPr lang="en-US" baseline="0" dirty="0">
              <a:cs typeface="Cordia New" pitchFamily="34" charset="-34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36F381-0214-4E4A-BF76-2D5171D9BD83}" type="datetimeFigureOut">
              <a:rPr lang="en-US" smtClean="0">
                <a:solidFill>
                  <a:prstClr val="black"/>
                </a:solidFill>
              </a:rPr>
              <a:pPr/>
              <a:t>4/1/2018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97E090-98D1-4A65-9AD5-4625BE5812D6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2331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17869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4022726" y="9720265"/>
            <a:ext cx="3074988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234" tIns="47116" rIns="94234" bIns="47116" anchor="b"/>
          <a:lstStyle/>
          <a:p>
            <a:pPr algn="r" defTabSz="942230" fontAlgn="base">
              <a:spcBef>
                <a:spcPct val="0"/>
              </a:spcBef>
              <a:spcAft>
                <a:spcPct val="0"/>
              </a:spcAft>
            </a:pPr>
            <a:fld id="{BA3C26EC-C37E-4EB6-8225-30952433801D}" type="slidenum">
              <a:rPr lang="en-US" sz="1100">
                <a:solidFill>
                  <a:srgbClr val="000000"/>
                </a:solidFill>
                <a:latin typeface="Arial" pitchFamily="34" charset="0"/>
                <a:cs typeface="Angsana New" pitchFamily="18" charset="-34"/>
              </a:rPr>
              <a:pPr algn="r" defTabSz="94223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th-TH" sz="1100" dirty="0">
              <a:solidFill>
                <a:srgbClr val="000000"/>
              </a:solidFill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123907" name="Rectangle 7"/>
          <p:cNvSpPr txBox="1">
            <a:spLocks noGrp="1" noChangeArrowheads="1"/>
          </p:cNvSpPr>
          <p:nvPr/>
        </p:nvSpPr>
        <p:spPr bwMode="auto">
          <a:xfrm>
            <a:off x="4024313" y="9720265"/>
            <a:ext cx="3073400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17" tIns="47507" rIns="95017" bIns="47507" anchor="b"/>
          <a:lstStyle/>
          <a:p>
            <a:pPr algn="r" defTabSz="950032" fontAlgn="base">
              <a:spcBef>
                <a:spcPct val="0"/>
              </a:spcBef>
              <a:spcAft>
                <a:spcPct val="0"/>
              </a:spcAft>
            </a:pPr>
            <a:fld id="{E8F97ADA-438E-4D56-ADCE-5BEBE34C8178}" type="slidenum">
              <a:rPr lang="en-GB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algn="r" defTabSz="950032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9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2" y="4859338"/>
            <a:ext cx="5676900" cy="4606926"/>
          </a:xfrm>
          <a:noFill/>
        </p:spPr>
        <p:txBody>
          <a:bodyPr wrap="square" lIns="95017" tIns="47507" rIns="95017" bIns="47507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800" dirty="0"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44D45491-B81E-4172-962D-4067E93339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67992F46-5465-46F3-A210-C7E8E505F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th-TH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B4878424-F008-49CD-9191-34B8E456C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91598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91598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91598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915988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5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345D93-75CB-4012-96CD-F48E373F0528}" type="slidenum">
              <a:rPr kumimoji="0" lang="en-US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915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th-TH" alt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067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84230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190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53303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9442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197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2800" y="862013"/>
            <a:ext cx="5726113" cy="42941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35241" y="5439770"/>
            <a:ext cx="5878633" cy="5157539"/>
          </a:xfrm>
          <a:noFill/>
        </p:spPr>
        <p:txBody>
          <a:bodyPr lIns="100556" tIns="50276" rIns="100556" bIns="50276"/>
          <a:lstStyle/>
          <a:p>
            <a:endParaRPr lang="en-US" dirty="0">
              <a:cs typeface="Cordia New" pitchFamily="34" charset="-34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6F381-0214-4E4A-BF76-2D5171D9BD83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7E090-98D1-4A65-9AD5-4625BE5812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4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 marL="0" marR="0" lvl="0" indent="0" algn="l" defTabSz="1034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Supapap's Public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76848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0B38C8FA-08EC-48E5-8CBA-6DB38F23A70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951" tIns="45475" rIns="90951" bIns="45475" anchor="b"/>
          <a:lstStyle>
            <a:lvl1pPr defTabSz="9017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 defTabSz="9017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 defTabSz="9017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 defTabSz="9017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 defTabSz="9017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017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6A1A47-F872-4A8B-B35E-3901D202A300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ngsana New" panose="02020603050405020304" pitchFamily="18" charset="-34"/>
              </a:rPr>
              <a:pPr marL="0" marR="0" lvl="0" indent="0" algn="r" defTabSz="9017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16DB48F6-914B-4620-9758-9D6A9104A7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E19AD12-130B-4595-9B62-9F9D388D24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0663" indent="-220663" eaLnBrk="1" hangingPunct="1">
              <a:spcBef>
                <a:spcPct val="0"/>
              </a:spcBef>
            </a:pPr>
            <a:endParaRPr lang="en-US" altLang="th-TH"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080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9FB0A5B9-617F-41BB-BD5E-385AAE59E34A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3600" b="1">
                <a:latin typeface="TH SarabunPSK" pitchFamily="34" charset="-34"/>
                <a:ea typeface="+mn-ea"/>
                <a:cs typeface="TH SarabunPSK" pitchFamily="34" charset="-34"/>
              </a:defRPr>
            </a:lvl1pPr>
          </a:lstStyle>
          <a:p>
            <a:pPr>
              <a:defRPr/>
            </a:pPr>
            <a:fld id="{3C739C86-A7C3-422C-B0DD-DDD9ECE7860A}" type="slidenum">
              <a:rPr lang="th-TH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28F5388A-D25D-4AD8-851E-CF21153876F5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A1AAA079-E7AC-4AE1-90F6-ADD8C90E5616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0B3540F4-AE2B-427B-BBA0-F72F8920D54A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81E28BF6-9712-4934-935B-9621D2002042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3305175"/>
            <a:ext cx="9144000" cy="76200"/>
          </a:xfrm>
          <a:prstGeom prst="rect">
            <a:avLst/>
          </a:prstGeom>
          <a:solidFill>
            <a:srgbClr val="ADCCE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2162175"/>
            <a:ext cx="9144000" cy="1143000"/>
          </a:xfrm>
          <a:prstGeom prst="rect">
            <a:avLst/>
          </a:prstGeom>
          <a:gradFill rotWithShape="1">
            <a:gsLst>
              <a:gs pos="0">
                <a:srgbClr val="000099">
                  <a:gamma/>
                  <a:shade val="42353"/>
                  <a:invGamma/>
                </a:srgbClr>
              </a:gs>
              <a:gs pos="100000">
                <a:srgbClr val="0000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3048000" y="6567488"/>
            <a:ext cx="6096000" cy="304800"/>
          </a:xfrm>
          <a:prstGeom prst="rect">
            <a:avLst/>
          </a:prstGeom>
          <a:solidFill>
            <a:srgbClr val="29292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905000" y="2133600"/>
            <a:ext cx="6705600" cy="11620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Sylfaen" pitchFamily="18" charset="0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84910EE1-A1F9-448E-BBBA-1128097EAF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7C24CFE5-D82D-4F8B-B63E-9DBF9838F9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E19590CD-1362-4873-A31A-226C4E106D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E26F0322-E9AF-471C-ADCB-1F1ECE7D51B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8D13DFE0-C151-40F8-85CE-F0DB5A1B38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648E034F-C11F-415D-AE9D-DA896267A1A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4218808E-0D6A-4A1C-888E-4646A72CBC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CF07B382-E840-47AE-84DE-B70DC9AB4BE9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2851E942-C781-4439-B1C3-D6183B9F74EB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2B1F3E13-DD55-4AFD-9065-CA26C03CFF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CD70C3EE-0B32-4339-AEDD-0553DF271F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76200"/>
            <a:ext cx="22669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6484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Page </a:t>
            </a:r>
            <a:fld id="{4356256E-33AF-4744-AA38-2B00CDAB9F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49E2D7D9-0DF4-4BA6-BD09-0AC12B6DE3BF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9C81D8C5-4EC4-4AD9-9D85-28E6939BF515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4350" y="63500"/>
            <a:ext cx="2266950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" y="63500"/>
            <a:ext cx="6648450" cy="6337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751BE9-48CA-455F-B681-7681EE01142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C2090D4A-F79E-4D3E-8D84-183342A8B73D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242610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FD44115-B8B0-4528-B43C-05C4CBC6FE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5F5F2480-2113-4827-BC30-3E35DF3626AF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6195874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B9C68B2-8BF6-49F2-A596-3904021556B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49A78AA9-730D-4733-9E79-9E938C923A37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338491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5DF6A9-1BD6-479A-8E29-35D836E998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915809FB-A4E1-44FE-B63F-D837DDA14014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910206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76200"/>
            <a:ext cx="22669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6484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F82E2F-663A-4A9C-8198-1716ECE27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CD63A9DA-D0E2-42FB-9610-F879335C644F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615145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066800"/>
            <a:ext cx="8458200" cy="5334000"/>
          </a:xfrm>
        </p:spPr>
        <p:txBody>
          <a:bodyPr/>
          <a:lstStyle/>
          <a:p>
            <a:pPr lvl="0"/>
            <a:endParaRPr lang="th-TH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E1E8D63-FBF6-438B-9BBB-A888D63FF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08A97023-275B-4C25-84CC-364D84AFB777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62715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62976481-44E2-40B3-9343-2193942893E0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DD7334C0-752D-4392-A2A9-B5C3DCBC2F6E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5D7807-6FDD-4C8D-B6D8-CBA4F4F431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3595F9A2-B219-4501-B477-B4D79E315166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159749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5A2CB-7C0D-44DA-BA8E-A8AB88366B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34E82063-5784-4DCE-A623-6B3A25F75324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1039430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07B0EA5B-B6D1-406D-B18A-3F8A46A8332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DF2475FC-658B-4F8C-9905-613BEB9A4EBA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292058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th-TH" dirty="0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334000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1F9B23-2C43-4374-9843-FA6A9EA273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45208F40-C798-4C03-9EF4-97D92A511B23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961531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D9C820A-CBCC-4323-97BA-BCE9CD3783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1E67D0A1-AE0F-41F7-8ACB-6D1B8C227F49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1413050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rt02.jpg">
            <a:extLst>
              <a:ext uri="{FF2B5EF4-FFF2-40B4-BE49-F238E27FC236}">
                <a16:creationId xmlns:a16="http://schemas.microsoft.com/office/drawing/2014/main" id="{9DA74290-3DDD-409A-AD9C-BD311D3B7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5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 descr="art02.jpg">
            <a:extLst>
              <a:ext uri="{FF2B5EF4-FFF2-40B4-BE49-F238E27FC236}">
                <a16:creationId xmlns:a16="http://schemas.microsoft.com/office/drawing/2014/main" id="{F64365EC-9CDF-4DE8-844D-10FBEF0D02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0"/>
            <a:ext cx="23098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9151E1E4-FD5F-49B0-B3CF-FF72A9636B40}"/>
              </a:ext>
            </a:extLst>
          </p:cNvPr>
          <p:cNvSpPr/>
          <p:nvPr userDrawn="1"/>
        </p:nvSpPr>
        <p:spPr>
          <a:xfrm>
            <a:off x="4763" y="0"/>
            <a:ext cx="9144000" cy="549275"/>
          </a:xfrm>
          <a:prstGeom prst="rect">
            <a:avLst/>
          </a:prstGeom>
          <a:solidFill>
            <a:srgbClr val="12BC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41160A9-A6CD-46E3-BD54-8F91B440B8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8638" y="-88900"/>
            <a:ext cx="8172450" cy="6778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eaLnBrk="1" hangingPunct="1">
              <a:defRPr/>
            </a:pPr>
            <a:r>
              <a:rPr lang="th-TH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การประชุมติดตามสถานการณ์น้ำและเตรียมรับสถานการณ์อุทกภัย ปี 2557</a:t>
            </a:r>
            <a:r>
              <a:rPr lang="en-US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ครั้งที่ 4 /2557</a:t>
            </a:r>
          </a:p>
          <a:p>
            <a:pPr eaLnBrk="1" hangingPunct="1">
              <a:defRPr/>
            </a:pPr>
            <a:r>
              <a:rPr lang="th-TH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วันพฤหัสบดีที่ 15 พฤษภาคม 2557 เวลา 10.00 – 14.00 น.</a:t>
            </a:r>
            <a:r>
              <a:rPr lang="en-US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ณ ห้องประชุม 201 ชั้น 2 กระทรวงทรัพยากรธรรมชาติและสิ่งแวดล้อม </a:t>
            </a:r>
            <a:endParaRPr lang="en-US" sz="1400" b="1">
              <a:solidFill>
                <a:srgbClr val="FFFFFF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6" name="Picture 2" descr="http://image.dek-d.com/27/0350/6847/114445689">
            <a:extLst>
              <a:ext uri="{FF2B5EF4-FFF2-40B4-BE49-F238E27FC236}">
                <a16:creationId xmlns:a16="http://schemas.microsoft.com/office/drawing/2014/main" id="{06DBFB97-2220-41A4-B3D0-C387B81926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52388"/>
            <a:ext cx="40481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4565A44-59A6-4C1D-A6F4-F963805C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sz="1400" b="1">
                <a:solidFill>
                  <a:srgbClr val="FFFFFF"/>
                </a:solidFill>
                <a:latin typeface="Angsana New" pitchFamily="18" charset="-34"/>
                <a:cs typeface="Angsana New" pitchFamily="18" charset="-34"/>
              </a:defRPr>
            </a:lvl1pPr>
          </a:lstStyle>
          <a:p>
            <a:pPr>
              <a:defRPr/>
            </a:pPr>
            <a:r>
              <a:rPr lang="th-TH"/>
              <a:t>Page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5B9B0A-D7FA-4C7B-8DA5-ADBDD893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sz="1400" b="1">
                <a:solidFill>
                  <a:srgbClr val="FFFFFF"/>
                </a:solidFill>
                <a:latin typeface="Angsana New" pitchFamily="18" charset="-34"/>
                <a:cs typeface="Angsana New" pitchFamily="18" charset="-34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227DFA-6694-4FD4-9C6B-76397F20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5C05D1-80D0-46E2-8820-EEDA628CB742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42966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066800"/>
            <a:ext cx="41529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4F1C0E1-90FE-4D86-9143-91015D86099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EFD216C0-5079-479E-A80A-5436F9FC52F1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783530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9DF6621-4ED1-49FE-8086-21ACBFAC94A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CFC8E761-B2F3-4B38-9DED-27696D8E5082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031861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E08755-6C63-449C-8BA5-D812904828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F4E69DA3-E2B7-4F3D-AAC1-E061F0593E25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059701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BB5BAA8-BFDF-42F0-BEDE-F6BAED4640D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4090AFD6-E957-4A62-841D-8B330E248A5E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03137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B9BE40D2-132B-4E68-ABA2-801C8589EE57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F7C1A938-9752-4D8A-B053-A6BDB0FEFBFA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76200"/>
            <a:ext cx="22669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66484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951E474-7E00-4B99-9FBE-7998B27C79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662ED0BA-44AA-4374-B3E8-BD40832CA0BD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42142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066800"/>
            <a:ext cx="8458200" cy="5334000"/>
          </a:xfrm>
        </p:spPr>
        <p:txBody>
          <a:bodyPr/>
          <a:lstStyle/>
          <a:p>
            <a:pPr lvl="0"/>
            <a:endParaRPr lang="th-TH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C8222C1-5D93-4883-A51F-686D7CF3C4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C4314DE7-B9DF-4DBF-9968-CC874DA579DB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15719319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52900" cy="533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DC4D04-6238-49B8-BBA1-1A06C4F32D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54ED434E-FD69-4FE2-910E-637C5E5FBA39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9879470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10668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810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6300" y="3810000"/>
            <a:ext cx="41529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EA490-15E4-4952-8793-0CB1254508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9AC98089-787B-41E7-9598-A36D99A69773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15264830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70AB7571-1E0D-475B-8CA3-2D4C392149B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828CDAE7-86A2-4034-877E-255442FC39B5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2606340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762000"/>
          </a:xfrm>
        </p:spPr>
        <p:txBody>
          <a:bodyPr/>
          <a:lstStyle/>
          <a:p>
            <a:r>
              <a:rPr lang="th-TH" dirty="0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334000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E36B633-58C5-4135-A607-806703964D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5425A425-9D10-4CBD-B69E-E79DED0AA014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30726216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1F45550-F303-4E1D-92D8-6E3A102D09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01C7CCF6-6BC8-49FA-8F75-0ABDB7FA85E1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4477726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rt02.jpg">
            <a:extLst>
              <a:ext uri="{FF2B5EF4-FFF2-40B4-BE49-F238E27FC236}">
                <a16:creationId xmlns:a16="http://schemas.microsoft.com/office/drawing/2014/main" id="{D27AFAFE-5B24-4CB7-98FF-E3134A2D5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65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 descr="art02.jpg">
            <a:extLst>
              <a:ext uri="{FF2B5EF4-FFF2-40B4-BE49-F238E27FC236}">
                <a16:creationId xmlns:a16="http://schemas.microsoft.com/office/drawing/2014/main" id="{1BAA82CA-D1A2-4106-9A96-4C1B71BE09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0"/>
            <a:ext cx="23098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DAE7F084-E7EF-4E87-A78C-8D5310D5298B}"/>
              </a:ext>
            </a:extLst>
          </p:cNvPr>
          <p:cNvSpPr/>
          <p:nvPr userDrawn="1"/>
        </p:nvSpPr>
        <p:spPr>
          <a:xfrm>
            <a:off x="4763" y="0"/>
            <a:ext cx="9144000" cy="549275"/>
          </a:xfrm>
          <a:prstGeom prst="rect">
            <a:avLst/>
          </a:prstGeom>
          <a:solidFill>
            <a:srgbClr val="12BCC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4A9D7A1-02AF-407C-9935-F319168D26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8638" y="-88900"/>
            <a:ext cx="8172450" cy="6778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eaLnBrk="1" hangingPunct="1">
              <a:defRPr/>
            </a:pPr>
            <a:r>
              <a:rPr lang="th-TH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การประชุมติดตามสถานการณ์น้ำและเตรียมรับสถานการณ์อุทกภัย ปี 2557</a:t>
            </a:r>
            <a:r>
              <a:rPr lang="en-US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2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ครั้งที่ 4 /2557</a:t>
            </a:r>
          </a:p>
          <a:p>
            <a:pPr eaLnBrk="1" hangingPunct="1">
              <a:defRPr/>
            </a:pPr>
            <a:r>
              <a:rPr lang="th-TH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วันพฤหัสบดีที่ 15 พฤษภาคม 2557 เวลา 10.00 – 14.00 น.</a:t>
            </a:r>
            <a:r>
              <a:rPr lang="en-US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1400" b="1">
                <a:solidFill>
                  <a:srgbClr val="FFFFFF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ณ ห้องประชุม 201 ชั้น 2 กระทรวงทรัพยากรธรรมชาติและสิ่งแวดล้อม </a:t>
            </a:r>
            <a:endParaRPr lang="en-US" sz="1400" b="1">
              <a:solidFill>
                <a:srgbClr val="FFFFFF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6" name="Picture 2" descr="http://image.dek-d.com/27/0350/6847/114445689">
            <a:extLst>
              <a:ext uri="{FF2B5EF4-FFF2-40B4-BE49-F238E27FC236}">
                <a16:creationId xmlns:a16="http://schemas.microsoft.com/office/drawing/2014/main" id="{EE3D4DAE-3FC2-403E-B7BA-FA47048924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52388"/>
            <a:ext cx="40481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D2E5F75-CA3E-4EA0-AA7B-3F08E111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sz="1400" b="1">
                <a:solidFill>
                  <a:srgbClr val="FFFFFF"/>
                </a:solidFill>
                <a:latin typeface="Angsana New" pitchFamily="18" charset="-34"/>
                <a:cs typeface="Angsana New" pitchFamily="18" charset="-34"/>
              </a:defRPr>
            </a:lvl1pPr>
          </a:lstStyle>
          <a:p>
            <a:pPr>
              <a:defRPr/>
            </a:pPr>
            <a:r>
              <a:rPr lang="th-TH"/>
              <a:t>Page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27C7F32-B57B-423E-94C8-82CEC0F8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 sz="1400" b="1">
                <a:solidFill>
                  <a:srgbClr val="FFFFFF"/>
                </a:solidFill>
                <a:latin typeface="Angsana New" pitchFamily="18" charset="-34"/>
                <a:cs typeface="Angsana New" pitchFamily="18" charset="-34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60CD83-6ADE-47E6-89D1-B76F4576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2440F6-5D58-4A85-9019-30C14DA15BF1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062734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A8E9E47-5FF6-433C-B67F-B52AA7EE4FF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95771357-70B6-4126-BA05-0393F5E65DDE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7767830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35F5BCD-2335-4A4E-A720-11A0A8F7933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altLang="th-TH"/>
              <a:t>Page </a:t>
            </a:r>
            <a:fld id="{70A9C539-58C4-4CE1-97FE-44C23279D947}" type="slidenum">
              <a:rPr lang="en-GB" altLang="th-TH"/>
              <a:pPr/>
              <a:t>‹#›</a:t>
            </a:fld>
            <a:endParaRPr lang="en-GB" altLang="th-TH"/>
          </a:p>
        </p:txBody>
      </p:sp>
    </p:spTree>
    <p:extLst>
      <p:ext uri="{BB962C8B-B14F-4D97-AF65-F5344CB8AC3E}">
        <p14:creationId xmlns:p14="http://schemas.microsoft.com/office/powerpoint/2010/main" val="282033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CBDF7C23-3A5D-40A2-A5BB-716D0EC342A7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D52C2EC1-AC98-4B9C-A33E-19DC66B72EA3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2CE50814-DB1E-4651-BDC8-13A7FC1CD6B8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6E9CCF8B-1E18-4E5C-A98F-4C968DC9DCBD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62" y="27306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14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551F7C9E-B71D-4AE2-985A-578D5DF3BC85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4F28EAB0-814D-44DE-A3F8-1CF7FC73E819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4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fld id="{3736CF38-4509-47BC-983A-E3EA0A34EC90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ulim" pitchFamily="34" charset="-127"/>
                <a:ea typeface="Gulim" pitchFamily="34" charset="-127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Gulim" pitchFamily="34" charset="-127"/>
                <a:ea typeface="+mn-ea"/>
              </a:defRPr>
            </a:lvl1pPr>
          </a:lstStyle>
          <a:p>
            <a:pPr>
              <a:defRPr/>
            </a:pPr>
            <a:fld id="{B286E44E-F6A7-4B1E-B0B2-31B6325F3C26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1027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9A34BAE4-658B-4DE5-9B03-D17D2024C990}" type="datetime1">
              <a:rPr lang="th-TH" smtClean="0"/>
              <a:pPr>
                <a:defRPr/>
              </a:pPr>
              <a:t>01/04/61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itchFamily="34" charset="0"/>
                <a:ea typeface="Gulim" pitchFamily="34" charset="-127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5B4C03-1FB4-4C60-AE04-075319A64E60}" type="slidenum">
              <a:rPr lang="th-TH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algun Gothic" pitchFamily="34" charset="-127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algun Gothic" pitchFamily="34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algun Gothic" pitchFamily="34" charset="-127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algun Gothic" pitchFamily="34" charset="-127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algun Gothic" pitchFamily="34" charset="-127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algun Gothic" pitchFamily="34" charset="-127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algun Gothic" pitchFamily="34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DCCE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048000" y="6567488"/>
            <a:ext cx="6096000" cy="304800"/>
          </a:xfrm>
          <a:prstGeom prst="rect">
            <a:avLst/>
          </a:prstGeom>
          <a:solidFill>
            <a:srgbClr val="29292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rgbClr val="000099">
                  <a:gamma/>
                  <a:shade val="42353"/>
                  <a:invGamma/>
                </a:srgbClr>
              </a:gs>
              <a:gs pos="100000">
                <a:srgbClr val="0000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9067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GB"/>
              <a:t>Page </a:t>
            </a:r>
            <a:fld id="{4609932D-2CDA-4F58-A8F2-52DE8C323D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9pPr>
    </p:titleStyle>
    <p:bodyStyle>
      <a:lvl1pPr marL="342900" indent="-34290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Sylfaen" pitchFamily="18" charset="0"/>
        <a:buChar char="●"/>
        <a:defRPr sz="1600" b="1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Century" pitchFamily="18" charset="0"/>
        <a:buChar char="▪"/>
        <a:defRPr sz="1600">
          <a:solidFill>
            <a:srgbClr val="000099"/>
          </a:solidFill>
          <a:latin typeface="+mn-lt"/>
          <a:cs typeface="+mn-cs"/>
        </a:defRPr>
      </a:lvl2pPr>
      <a:lvl3pPr marL="1143000" indent="-228600" algn="just" rtl="0" eaLnBrk="0" fontAlgn="base" hangingPunct="0">
        <a:spcBef>
          <a:spcPct val="35000"/>
        </a:spcBef>
        <a:spcAft>
          <a:spcPct val="0"/>
        </a:spcAft>
        <a:buChar char="•"/>
        <a:defRPr sz="1600">
          <a:solidFill>
            <a:srgbClr val="000099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99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99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 userDrawn="1"/>
        </p:nvSpPr>
        <p:spPr bwMode="auto">
          <a:xfrm>
            <a:off x="0" y="3305175"/>
            <a:ext cx="9144000" cy="76200"/>
          </a:xfrm>
          <a:prstGeom prst="rect">
            <a:avLst/>
          </a:prstGeom>
          <a:solidFill>
            <a:srgbClr val="ADCCE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0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2162175"/>
            <a:ext cx="9144000" cy="1143000"/>
          </a:xfrm>
          <a:prstGeom prst="rect">
            <a:avLst/>
          </a:prstGeom>
          <a:gradFill rotWithShape="1">
            <a:gsLst>
              <a:gs pos="0">
                <a:srgbClr val="000099">
                  <a:gamma/>
                  <a:shade val="42353"/>
                  <a:invGamma/>
                </a:srgbClr>
              </a:gs>
              <a:gs pos="100000">
                <a:srgbClr val="0000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0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0" y="6553200"/>
            <a:ext cx="9144000" cy="319088"/>
          </a:xfrm>
          <a:prstGeom prst="rect">
            <a:avLst/>
          </a:prstGeom>
          <a:solidFill>
            <a:srgbClr val="29292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000" b="1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 userDrawn="1"/>
        </p:nvSpPr>
        <p:spPr bwMode="auto">
          <a:xfrm>
            <a:off x="76200" y="6581775"/>
            <a:ext cx="5257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b="1">
              <a:solidFill>
                <a:srgbClr val="FFFFFF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" y="63500"/>
            <a:ext cx="9067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ngsana New" pitchFamily="18" charset="-34"/>
        </a:defRPr>
      </a:lvl9pPr>
    </p:titleStyle>
    <p:bodyStyle>
      <a:lvl1pPr marL="342900" indent="-34290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Sylfaen" pitchFamily="18" charset="0"/>
        <a:buChar char="●"/>
        <a:defRPr sz="1600" b="1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Century" pitchFamily="18" charset="0"/>
        <a:buChar char="▪"/>
        <a:defRPr sz="1600">
          <a:solidFill>
            <a:srgbClr val="000099"/>
          </a:solidFill>
          <a:latin typeface="+mn-lt"/>
          <a:cs typeface="+mn-cs"/>
        </a:defRPr>
      </a:lvl2pPr>
      <a:lvl3pPr marL="1143000" indent="-228600" algn="just" rtl="0" eaLnBrk="0" fontAlgn="base" hangingPunct="0">
        <a:spcBef>
          <a:spcPct val="35000"/>
        </a:spcBef>
        <a:spcAft>
          <a:spcPct val="0"/>
        </a:spcAft>
        <a:buChar char="•"/>
        <a:defRPr sz="1600">
          <a:solidFill>
            <a:srgbClr val="000099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99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99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:a16="http://schemas.microsoft.com/office/drawing/2014/main" id="{6542460F-B454-45D5-BA5B-8523031BF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DCCEB"/>
          </a:soli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4099" name="Rectangle 8">
            <a:extLst>
              <a:ext uri="{FF2B5EF4-FFF2-40B4-BE49-F238E27FC236}">
                <a16:creationId xmlns:a16="http://schemas.microsoft.com/office/drawing/2014/main" id="{F4D18997-3418-41A2-A536-6E16B692B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553200"/>
            <a:ext cx="6096000" cy="304800"/>
          </a:xfrm>
          <a:prstGeom prst="rect">
            <a:avLst/>
          </a:prstGeom>
          <a:solidFill>
            <a:srgbClr val="292929"/>
          </a:soli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4100" name="Rectangle 7">
            <a:extLst>
              <a:ext uri="{FF2B5EF4-FFF2-40B4-BE49-F238E27FC236}">
                <a16:creationId xmlns:a16="http://schemas.microsoft.com/office/drawing/2014/main" id="{B558CCD7-6DB8-4A3C-838A-CD54295C6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rgbClr val="000041"/>
              </a:gs>
              <a:gs pos="100000">
                <a:srgbClr val="000099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4101" name="Rectangle 2">
            <a:extLst>
              <a:ext uri="{FF2B5EF4-FFF2-40B4-BE49-F238E27FC236}">
                <a16:creationId xmlns:a16="http://schemas.microsoft.com/office/drawing/2014/main" id="{9C91773F-2A28-4AE2-BEE9-3A48F7DE1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906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h-TH"/>
              <a:t>Click to edit Master title style</a:t>
            </a:r>
          </a:p>
        </p:txBody>
      </p:sp>
      <p:sp>
        <p:nvSpPr>
          <p:cNvPr id="4102" name="Rectangle 3">
            <a:extLst>
              <a:ext uri="{FF2B5EF4-FFF2-40B4-BE49-F238E27FC236}">
                <a16:creationId xmlns:a16="http://schemas.microsoft.com/office/drawing/2014/main" id="{D02AD01E-BE57-4BED-BB52-0831C7EAF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h-TH"/>
              <a:t>Click to edit Master text styles</a:t>
            </a:r>
          </a:p>
          <a:p>
            <a:pPr lvl="1"/>
            <a:r>
              <a:rPr lang="en-GB" altLang="th-TH"/>
              <a:t>Second level</a:t>
            </a:r>
          </a:p>
          <a:p>
            <a:pPr lvl="2"/>
            <a:r>
              <a:rPr lang="en-GB" altLang="th-TH"/>
              <a:t>Third level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55200A7-EE49-4E76-927D-335D20399F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r>
              <a:rPr lang="en-GB" altLang="th-TH"/>
              <a:t>Page </a:t>
            </a:r>
            <a:fld id="{B1B9EC89-65F9-4B55-A431-FE998F77556F}" type="slidenum">
              <a:rPr lang="en-GB" altLang="th-TH"/>
              <a:pPr/>
              <a:t>‹#›</a:t>
            </a:fld>
            <a:endParaRPr lang="en-GB" altLang="th-TH"/>
          </a:p>
        </p:txBody>
      </p:sp>
      <p:pic>
        <p:nvPicPr>
          <p:cNvPr id="4104" name="Picture 11" descr="DWR_ใส">
            <a:extLst>
              <a:ext uri="{FF2B5EF4-FFF2-40B4-BE49-F238E27FC236}">
                <a16:creationId xmlns:a16="http://schemas.microsoft.com/office/drawing/2014/main" id="{FD65AF20-4882-42D8-9C27-D2A106D163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6200"/>
            <a:ext cx="593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3" descr="เมขลา">
            <a:extLst>
              <a:ext uri="{FF2B5EF4-FFF2-40B4-BE49-F238E27FC236}">
                <a16:creationId xmlns:a16="http://schemas.microsoft.com/office/drawing/2014/main" id="{99429F37-5B0E-47B9-869A-66DE10623B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127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7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9pPr>
    </p:titleStyle>
    <p:bodyStyle>
      <a:lvl1pPr marL="342900" indent="-34290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Sylfaen" panose="010A0502050306030303" pitchFamily="18" charset="0"/>
        <a:buChar char="●"/>
        <a:defRPr sz="1600" b="1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Century" panose="02040604050505020304" pitchFamily="18" charset="0"/>
        <a:buChar char="▪"/>
        <a:defRPr sz="1600">
          <a:solidFill>
            <a:srgbClr val="000099"/>
          </a:solidFill>
          <a:latin typeface="+mn-lt"/>
          <a:cs typeface="+mn-cs"/>
        </a:defRPr>
      </a:lvl2pPr>
      <a:lvl3pPr marL="1143000" indent="-228600" algn="just" rtl="0" eaLnBrk="0" fontAlgn="base" hangingPunct="0">
        <a:spcBef>
          <a:spcPct val="35000"/>
        </a:spcBef>
        <a:spcAft>
          <a:spcPct val="0"/>
        </a:spcAft>
        <a:buChar char="•"/>
        <a:defRPr sz="1600">
          <a:solidFill>
            <a:srgbClr val="000099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99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99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>
            <a:extLst>
              <a:ext uri="{FF2B5EF4-FFF2-40B4-BE49-F238E27FC236}">
                <a16:creationId xmlns:a16="http://schemas.microsoft.com/office/drawing/2014/main" id="{08F7D057-5FC6-4DAC-AFC7-E83AC9C7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76200"/>
          </a:xfrm>
          <a:prstGeom prst="rect">
            <a:avLst/>
          </a:prstGeom>
          <a:solidFill>
            <a:srgbClr val="ADCCEB"/>
          </a:soli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5123" name="Rectangle 8">
            <a:extLst>
              <a:ext uri="{FF2B5EF4-FFF2-40B4-BE49-F238E27FC236}">
                <a16:creationId xmlns:a16="http://schemas.microsoft.com/office/drawing/2014/main" id="{6F399A3B-6388-4B8C-BF06-C1689A2F6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553200"/>
            <a:ext cx="6096000" cy="304800"/>
          </a:xfrm>
          <a:prstGeom prst="rect">
            <a:avLst/>
          </a:prstGeom>
          <a:solidFill>
            <a:srgbClr val="292929"/>
          </a:soli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5124" name="Rectangle 7">
            <a:extLst>
              <a:ext uri="{FF2B5EF4-FFF2-40B4-BE49-F238E27FC236}">
                <a16:creationId xmlns:a16="http://schemas.microsoft.com/office/drawing/2014/main" id="{92153579-FBEB-4334-87CE-7C9276D6C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rgbClr val="000041"/>
              </a:gs>
              <a:gs pos="100000">
                <a:srgbClr val="000099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defRPr/>
            </a:pPr>
            <a:endParaRPr lang="en-US" b="1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5125" name="Rectangle 2">
            <a:extLst>
              <a:ext uri="{FF2B5EF4-FFF2-40B4-BE49-F238E27FC236}">
                <a16:creationId xmlns:a16="http://schemas.microsoft.com/office/drawing/2014/main" id="{4824ADB0-3EA3-493C-A79D-1803AF2B6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" y="76200"/>
            <a:ext cx="906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h-TH"/>
              <a:t>Click to edit Master title style</a:t>
            </a:r>
          </a:p>
        </p:txBody>
      </p:sp>
      <p:sp>
        <p:nvSpPr>
          <p:cNvPr id="5126" name="Rectangle 3">
            <a:extLst>
              <a:ext uri="{FF2B5EF4-FFF2-40B4-BE49-F238E27FC236}">
                <a16:creationId xmlns:a16="http://schemas.microsoft.com/office/drawing/2014/main" id="{1947D75E-7532-4CEB-8462-A4F539BDF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th-TH"/>
              <a:t>Click to edit Master text styles</a:t>
            </a:r>
          </a:p>
          <a:p>
            <a:pPr lvl="1"/>
            <a:r>
              <a:rPr lang="en-GB" altLang="th-TH"/>
              <a:t>Second level</a:t>
            </a:r>
          </a:p>
          <a:p>
            <a:pPr lvl="2"/>
            <a:r>
              <a:rPr lang="en-GB" altLang="th-TH"/>
              <a:t>Third level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C48044C-E35E-4C8F-8447-88C0E44C9E1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cs typeface="Arial" panose="020B0604020202020204" pitchFamily="34" charset="0"/>
              </a:defRPr>
            </a:lvl1pPr>
          </a:lstStyle>
          <a:p>
            <a:r>
              <a:rPr lang="en-GB" altLang="th-TH"/>
              <a:t>Page </a:t>
            </a:r>
            <a:fld id="{9000D81B-5654-42A6-B5A1-4E3392EF161B}" type="slidenum">
              <a:rPr lang="en-GB" altLang="th-TH"/>
              <a:pPr/>
              <a:t>‹#›</a:t>
            </a:fld>
            <a:endParaRPr lang="en-GB" altLang="th-TH"/>
          </a:p>
        </p:txBody>
      </p:sp>
      <p:pic>
        <p:nvPicPr>
          <p:cNvPr id="5128" name="Picture 11" descr="DWR_ใส">
            <a:extLst>
              <a:ext uri="{FF2B5EF4-FFF2-40B4-BE49-F238E27FC236}">
                <a16:creationId xmlns:a16="http://schemas.microsoft.com/office/drawing/2014/main" id="{F51CB1E4-068D-43AF-925B-4DA1FACC2E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6200"/>
            <a:ext cx="593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13" descr="เมขลา">
            <a:extLst>
              <a:ext uri="{FF2B5EF4-FFF2-40B4-BE49-F238E27FC236}">
                <a16:creationId xmlns:a16="http://schemas.microsoft.com/office/drawing/2014/main" id="{DD5B87D3-B8CE-4E0C-A09F-911AA4F691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12775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75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F"/>
          </a:solidFill>
          <a:latin typeface="Century Gothic" pitchFamily="34" charset="0"/>
          <a:cs typeface="Arial" pitchFamily="34" charset="0"/>
        </a:defRPr>
      </a:lvl9pPr>
    </p:titleStyle>
    <p:bodyStyle>
      <a:lvl1pPr marL="342900" indent="-34290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Sylfaen" panose="010A0502050306030303" pitchFamily="18" charset="0"/>
        <a:buChar char="●"/>
        <a:defRPr sz="1600" b="1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35000"/>
        </a:spcBef>
        <a:spcAft>
          <a:spcPct val="0"/>
        </a:spcAft>
        <a:buClr>
          <a:srgbClr val="FF9933"/>
        </a:buClr>
        <a:buFont typeface="Century" panose="02040604050505020304" pitchFamily="18" charset="0"/>
        <a:buChar char="▪"/>
        <a:defRPr sz="1600">
          <a:solidFill>
            <a:srgbClr val="000099"/>
          </a:solidFill>
          <a:latin typeface="+mn-lt"/>
          <a:cs typeface="+mn-cs"/>
        </a:defRPr>
      </a:lvl2pPr>
      <a:lvl3pPr marL="1143000" indent="-228600" algn="just" rtl="0" eaLnBrk="0" fontAlgn="base" hangingPunct="0">
        <a:spcBef>
          <a:spcPct val="35000"/>
        </a:spcBef>
        <a:spcAft>
          <a:spcPct val="0"/>
        </a:spcAft>
        <a:buChar char="•"/>
        <a:defRPr sz="1600">
          <a:solidFill>
            <a:srgbClr val="000099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99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99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00099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ChangeArrowheads="1"/>
          </p:cNvSpPr>
          <p:nvPr/>
        </p:nvSpPr>
        <p:spPr bwMode="auto">
          <a:xfrm>
            <a:off x="0" y="1844825"/>
            <a:ext cx="9144000" cy="2880320"/>
          </a:xfrm>
          <a:prstGeom prst="rect">
            <a:avLst/>
          </a:prstGeom>
          <a:solidFill>
            <a:srgbClr val="AFCDE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600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12291" name="Rectangle 7"/>
          <p:cNvSpPr>
            <a:spLocks noChangeArrowheads="1"/>
          </p:cNvSpPr>
          <p:nvPr/>
        </p:nvSpPr>
        <p:spPr bwMode="auto">
          <a:xfrm>
            <a:off x="0" y="2007320"/>
            <a:ext cx="9144000" cy="1781720"/>
          </a:xfrm>
          <a:prstGeom prst="rect">
            <a:avLst/>
          </a:prstGeom>
          <a:gradFill rotWithShape="1">
            <a:gsLst>
              <a:gs pos="0">
                <a:srgbClr val="000041"/>
              </a:gs>
              <a:gs pos="100000">
                <a:srgbClr val="000099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="1" dirty="0">
              <a:solidFill>
                <a:srgbClr val="000000"/>
              </a:solidFill>
              <a:latin typeface="Century" pitchFamily="18" charset="0"/>
              <a:cs typeface="Browallia New" pitchFamily="34" charset="-34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810744"/>
            <a:ext cx="9144000" cy="914399"/>
          </a:xfrm>
        </p:spPr>
        <p:txBody>
          <a:bodyPr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5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5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เมษายน </a:t>
            </a:r>
            <a:r>
              <a:rPr lang="en-US" sz="5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th-TH" sz="5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0" y="1950168"/>
            <a:ext cx="9144000" cy="76200"/>
          </a:xfrm>
          <a:prstGeom prst="rect">
            <a:avLst/>
          </a:prstGeom>
          <a:solidFill>
            <a:srgbClr val="124B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1800" b="1">
              <a:solidFill>
                <a:srgbClr val="000000"/>
              </a:solidFill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2046780"/>
            <a:ext cx="91440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Aft>
                <a:spcPct val="40000"/>
              </a:spcAft>
              <a:defRPr/>
            </a:pPr>
            <a:r>
              <a:rPr lang="th-TH" sz="5800" b="1" kern="0" dirty="0">
                <a:solidFill>
                  <a:schemeClr val="bg1"/>
                </a:solidFill>
                <a:latin typeface="+mj-lt"/>
                <a:cs typeface="TH SarabunPSK" pitchFamily="34" charset="-34"/>
              </a:rPr>
              <a:t>รายงานสถานการณ์น้ำ โดยกรมทรัพยากรน้ำ</a:t>
            </a:r>
            <a:endParaRPr lang="en-US" sz="5800" b="1" kern="0" dirty="0">
              <a:solidFill>
                <a:schemeClr val="bg1"/>
              </a:solidFill>
              <a:latin typeface="+mj-lt"/>
              <a:cs typeface="TH SarabunPSK" pitchFamily="34" charset="-34"/>
            </a:endParaRPr>
          </a:p>
        </p:txBody>
      </p:sp>
      <p:pic>
        <p:nvPicPr>
          <p:cNvPr id="11" name="Picture 10" descr="Logo DW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856" y="102984"/>
            <a:ext cx="1330037" cy="1645920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739C86-A7C3-422C-B0DD-DDD9ECE7860A}" type="slidenum">
              <a:rPr lang="th-TH" smtClean="0"/>
              <a:pPr>
                <a:defRPr/>
              </a:pPr>
              <a:t>1</a:t>
            </a:fld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4610259" y="4955684"/>
            <a:ext cx="4435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สุประภาพ พัฒน์สิงหเสนีย์</a:t>
            </a:r>
          </a:p>
          <a:p>
            <a:pPr algn="r"/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วิศวกรโยธาชำนาญการพิเศษ</a:t>
            </a:r>
          </a:p>
          <a:p>
            <a:pPr algn="r"/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ศูนย์ป้องกันวิกฤติน้ำ กรมทรัพยากรน้ำ</a:t>
            </a:r>
            <a:endParaRPr lang="en-US" sz="32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0" name="ลูกศรเชื่อมต่อแบบตรง 98">
            <a:extLst>
              <a:ext uri="{FF2B5EF4-FFF2-40B4-BE49-F238E27FC236}">
                <a16:creationId xmlns:a16="http://schemas.microsoft.com/office/drawing/2014/main" id="{F062116F-7B63-4033-98AE-1583DCACE6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43188" y="4429125"/>
            <a:ext cx="1571625" cy="798513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6" name="Picture 2">
            <a:extLst>
              <a:ext uri="{FF2B5EF4-FFF2-40B4-BE49-F238E27FC236}">
                <a16:creationId xmlns:a16="http://schemas.microsoft.com/office/drawing/2014/main" id="{45B95186-4905-4ECB-8853-7F9A6E8F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313" y="1000125"/>
            <a:ext cx="7072312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2532" name="Rectangle 4">
            <a:extLst>
              <a:ext uri="{FF2B5EF4-FFF2-40B4-BE49-F238E27FC236}">
                <a16:creationId xmlns:a16="http://schemas.microsoft.com/office/drawing/2014/main" id="{FE8D0005-4E84-40C3-8391-5D36F09C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95250"/>
            <a:ext cx="7215187" cy="762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IT๙" panose="020B0500040200020003" pitchFamily="34" charset="-34"/>
                <a:ea typeface="+mn-ea"/>
                <a:cs typeface="TH SarabunIT๙" panose="020B0500040200020003" pitchFamily="34" charset="-34"/>
              </a:rPr>
              <a:t>การติดตามสถานการณ์น้ำในแม่น้ำโขง</a:t>
            </a:r>
          </a:p>
        </p:txBody>
      </p:sp>
      <p:sp>
        <p:nvSpPr>
          <p:cNvPr id="22533" name="ตัวยึดหมายเลขภาพนิ่ง 12">
            <a:extLst>
              <a:ext uri="{FF2B5EF4-FFF2-40B4-BE49-F238E27FC236}">
                <a16:creationId xmlns:a16="http://schemas.microsoft.com/office/drawing/2014/main" id="{5F941B58-D603-4340-BA43-C038227C7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Page </a:t>
            </a:r>
            <a:fld id="{C1907CFA-664A-4137-B7A9-9A82E4E63D7F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22534" name="AutoShape 154" descr="http://ffw.mrcmekong.org/images/station_info/crossection_CKH.gif">
            <a:extLst>
              <a:ext uri="{FF2B5EF4-FFF2-40B4-BE49-F238E27FC236}">
                <a16:creationId xmlns:a16="http://schemas.microsoft.com/office/drawing/2014/main" id="{CE292793-E3D4-478E-A980-28AD814BA9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782763"/>
            <a:ext cx="4162425" cy="23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2535" name="AutoShape 155" descr="http://ffw.mrcmekong.org/images/station_info/crossection_CKH.gif">
            <a:extLst>
              <a:ext uri="{FF2B5EF4-FFF2-40B4-BE49-F238E27FC236}">
                <a16:creationId xmlns:a16="http://schemas.microsoft.com/office/drawing/2014/main" id="{F6E6D699-B1B1-4967-9558-EEB62C8F5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782763"/>
            <a:ext cx="4162425" cy="23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2536" name="สี่เหลี่ยมผืนผ้า 58">
            <a:extLst>
              <a:ext uri="{FF2B5EF4-FFF2-40B4-BE49-F238E27FC236}">
                <a16:creationId xmlns:a16="http://schemas.microsoft.com/office/drawing/2014/main" id="{44209FAF-5CBC-47B6-8EEF-344E493FF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3" y="6202363"/>
            <a:ext cx="3606800" cy="584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ณ วันที่</a:t>
            </a:r>
            <a:r>
              <a:rPr kumimoji="0" lang="en-US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1 </a:t>
            </a:r>
            <a:r>
              <a:rPr kumimoji="0" lang="th-TH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เมษายน </a:t>
            </a:r>
            <a:r>
              <a:rPr kumimoji="0" lang="en-US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2561</a:t>
            </a:r>
          </a:p>
        </p:txBody>
      </p:sp>
      <p:graphicFrame>
        <p:nvGraphicFramePr>
          <p:cNvPr id="75" name="ตาราง 74">
            <a:extLst>
              <a:ext uri="{FF2B5EF4-FFF2-40B4-BE49-F238E27FC236}">
                <a16:creationId xmlns:a16="http://schemas.microsoft.com/office/drawing/2014/main" id="{638ECC53-083A-43CA-A3EE-E3A3CB9323EF}"/>
              </a:ext>
            </a:extLst>
          </p:cNvPr>
          <p:cNvGraphicFramePr>
            <a:graphicFrameLocks noGrp="1"/>
          </p:cNvGraphicFramePr>
          <p:nvPr/>
        </p:nvGraphicFramePr>
        <p:xfrm>
          <a:off x="0" y="1071563"/>
          <a:ext cx="1357314" cy="3876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768">
                <a:tc gridSpan="2"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สถานี</a:t>
                      </a:r>
                    </a:p>
                  </a:txBody>
                  <a:tcPr marL="91437" marR="91437" marT="45711" marB="45711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600" dirty="0"/>
                    </a:p>
                  </a:txBody>
                  <a:tcPr marL="91435" marR="91435" marT="45715" marB="4571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5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ระดับน้ำ</a:t>
                      </a:r>
                      <a:b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วันที่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16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(M)</a:t>
                      </a:r>
                    </a:p>
                  </a:txBody>
                  <a:tcPr marL="91437" marR="91437" marT="45711" marB="45711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อัตราการไหลวันที่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16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(CMS)</a:t>
                      </a:r>
                    </a:p>
                  </a:txBody>
                  <a:tcPr marL="91437" marR="91437" marT="45711" marB="45711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333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ระดับน้ำ</a:t>
                      </a:r>
                    </a:p>
                    <a:p>
                      <a:pPr algn="ctr"/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วันที่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26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.ค.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61 (M)</a:t>
                      </a:r>
                    </a:p>
                  </a:txBody>
                  <a:tcPr marL="91437" marR="91437" marT="45711" marB="45711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อัตราการไหลวันที่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26 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</a:t>
                      </a:r>
                      <a:r>
                        <a:rPr lang="th-TH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.ค.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(CMS)</a:t>
                      </a:r>
                    </a:p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7" marR="91437" marT="45711" marB="45711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59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ผลต่าง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7" marR="91437" marT="45711" marB="45711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ผลต่าง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7" marR="91437" marT="45711" marB="45711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7282" name="Picture 2">
            <a:extLst>
              <a:ext uri="{FF2B5EF4-FFF2-40B4-BE49-F238E27FC236}">
                <a16:creationId xmlns:a16="http://schemas.microsoft.com/office/drawing/2014/main" id="{FCFD60A3-097A-473C-9796-CD812ED43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813" y="2128838"/>
            <a:ext cx="1265237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83" name="Picture 3">
            <a:extLst>
              <a:ext uri="{FF2B5EF4-FFF2-40B4-BE49-F238E27FC236}">
                <a16:creationId xmlns:a16="http://schemas.microsoft.com/office/drawing/2014/main" id="{417B59EC-83F3-4DFF-ACD6-75A7A8BF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88" y="2143125"/>
            <a:ext cx="12525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84" name="Picture 4">
            <a:extLst>
              <a:ext uri="{FF2B5EF4-FFF2-40B4-BE49-F238E27FC236}">
                <a16:creationId xmlns:a16="http://schemas.microsoft.com/office/drawing/2014/main" id="{36AC9497-BF0D-4FB8-A49F-61C4D660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85875" y="4357688"/>
            <a:ext cx="12493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85" name="Picture 5">
            <a:extLst>
              <a:ext uri="{FF2B5EF4-FFF2-40B4-BE49-F238E27FC236}">
                <a16:creationId xmlns:a16="http://schemas.microsoft.com/office/drawing/2014/main" id="{8BE679B8-2B35-4DEF-B41A-210C8F1E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6600" y="5922963"/>
            <a:ext cx="12604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86" name="Picture 6">
            <a:extLst>
              <a:ext uri="{FF2B5EF4-FFF2-40B4-BE49-F238E27FC236}">
                <a16:creationId xmlns:a16="http://schemas.microsoft.com/office/drawing/2014/main" id="{D307D744-F4E7-4ACD-AA44-953C59A7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72250" y="4786313"/>
            <a:ext cx="12700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89" name="Picture 9">
            <a:extLst>
              <a:ext uri="{FF2B5EF4-FFF2-40B4-BE49-F238E27FC236}">
                <a16:creationId xmlns:a16="http://schemas.microsoft.com/office/drawing/2014/main" id="{6031B181-995C-4356-B354-570A5955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857375" y="1428750"/>
            <a:ext cx="13731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90" name="Picture 10">
            <a:extLst>
              <a:ext uri="{FF2B5EF4-FFF2-40B4-BE49-F238E27FC236}">
                <a16:creationId xmlns:a16="http://schemas.microsoft.com/office/drawing/2014/main" id="{448288C4-0A97-48AE-A341-B6F8A65B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88" y="1495425"/>
            <a:ext cx="13430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91" name="Picture 11">
            <a:extLst>
              <a:ext uri="{FF2B5EF4-FFF2-40B4-BE49-F238E27FC236}">
                <a16:creationId xmlns:a16="http://schemas.microsoft.com/office/drawing/2014/main" id="{4FF05488-7BCD-40FB-8AB1-43AFDB8A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85875" y="3714750"/>
            <a:ext cx="13493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92" name="Picture 12">
            <a:extLst>
              <a:ext uri="{FF2B5EF4-FFF2-40B4-BE49-F238E27FC236}">
                <a16:creationId xmlns:a16="http://schemas.microsoft.com/office/drawing/2014/main" id="{FDE7A3CD-90A4-4BCB-AC10-B6C0D05E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572250" y="4071938"/>
            <a:ext cx="1355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97296" name="Picture 16">
            <a:extLst>
              <a:ext uri="{FF2B5EF4-FFF2-40B4-BE49-F238E27FC236}">
                <a16:creationId xmlns:a16="http://schemas.microsoft.com/office/drawing/2014/main" id="{251C3B7B-BCAF-4DA6-96F8-BD136909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006600" y="5214938"/>
            <a:ext cx="13509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graphicFrame>
        <p:nvGraphicFramePr>
          <p:cNvPr id="94" name="ตาราง 93">
            <a:extLst>
              <a:ext uri="{FF2B5EF4-FFF2-40B4-BE49-F238E27FC236}">
                <a16:creationId xmlns:a16="http://schemas.microsoft.com/office/drawing/2014/main" id="{A3E4FDD4-2F87-469D-BC4F-AB49837C8D0A}"/>
              </a:ext>
            </a:extLst>
          </p:cNvPr>
          <p:cNvGraphicFramePr>
            <a:graphicFrameLocks noGrp="1"/>
          </p:cNvGraphicFramePr>
          <p:nvPr/>
        </p:nvGraphicFramePr>
        <p:xfrm>
          <a:off x="2714625" y="3429000"/>
          <a:ext cx="1285876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เชียงคาน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4.96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2,470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5.27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2,740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-0.34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-270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581" name="ลูกศรลง 102">
            <a:extLst>
              <a:ext uri="{FF2B5EF4-FFF2-40B4-BE49-F238E27FC236}">
                <a16:creationId xmlns:a16="http://schemas.microsoft.com/office/drawing/2014/main" id="{2223000D-ED61-42A0-A636-8E23B107E7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14813" y="1714500"/>
            <a:ext cx="214312" cy="428625"/>
          </a:xfrm>
          <a:prstGeom prst="downArrow">
            <a:avLst>
              <a:gd name="adj1" fmla="val 50000"/>
              <a:gd name="adj2" fmla="val 49991"/>
            </a:avLst>
          </a:prstGeom>
          <a:solidFill>
            <a:srgbClr val="0214BE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h-TH" altLang="th-TH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anose="02020603050405020304" pitchFamily="18" charset="-34"/>
            </a:endParaRPr>
          </a:p>
        </p:txBody>
      </p:sp>
      <p:cxnSp>
        <p:nvCxnSpPr>
          <p:cNvPr id="22583" name="ลูกศรเชื่อมต่อแบบตรง 98">
            <a:extLst>
              <a:ext uri="{FF2B5EF4-FFF2-40B4-BE49-F238E27FC236}">
                <a16:creationId xmlns:a16="http://schemas.microsoft.com/office/drawing/2014/main" id="{25558CD5-91B5-4CB9-8DFA-B854EE0CB05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779713" y="2506663"/>
            <a:ext cx="869950" cy="28575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4" name="ลูกศรเชื่อมต่อแบบตรง 98">
            <a:extLst>
              <a:ext uri="{FF2B5EF4-FFF2-40B4-BE49-F238E27FC236}">
                <a16:creationId xmlns:a16="http://schemas.microsoft.com/office/drawing/2014/main" id="{6047018C-1A62-45D8-AEFC-0452A87C761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458494" y="2399506"/>
            <a:ext cx="1298575" cy="785813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5" name="ลูกศรเชื่อมต่อแบบตรง 98">
            <a:extLst>
              <a:ext uri="{FF2B5EF4-FFF2-40B4-BE49-F238E27FC236}">
                <a16:creationId xmlns:a16="http://schemas.microsoft.com/office/drawing/2014/main" id="{712F7D0A-D871-4748-89EB-6F38A4CC07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29000" y="5214938"/>
            <a:ext cx="1714500" cy="714375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86" name="ลูกศรเชื่อมต่อแบบตรง 98">
            <a:extLst>
              <a:ext uri="{FF2B5EF4-FFF2-40B4-BE49-F238E27FC236}">
                <a16:creationId xmlns:a16="http://schemas.microsoft.com/office/drawing/2014/main" id="{5327AF89-6687-46EF-9622-466D383C538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857875" y="4714875"/>
            <a:ext cx="785813" cy="8413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5" name="ตาราง 34">
            <a:extLst>
              <a:ext uri="{FF2B5EF4-FFF2-40B4-BE49-F238E27FC236}">
                <a16:creationId xmlns:a16="http://schemas.microsoft.com/office/drawing/2014/main" id="{FCBFA54B-7D2A-4281-916B-EA28BC7EA0DE}"/>
              </a:ext>
            </a:extLst>
          </p:cNvPr>
          <p:cNvGraphicFramePr>
            <a:graphicFrameLocks noGrp="1"/>
          </p:cNvGraphicFramePr>
          <p:nvPr/>
        </p:nvGraphicFramePr>
        <p:xfrm>
          <a:off x="3214688" y="1357313"/>
          <a:ext cx="1428750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เชียงแสน</a:t>
                      </a:r>
                    </a:p>
                  </a:txBody>
                  <a:tcPr marL="91325" marR="91325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3.75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2,700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2.90</a:t>
                      </a:r>
                      <a:endParaRPr lang="th-TH" sz="1400" b="1" dirty="0"/>
                    </a:p>
                  </a:txBody>
                  <a:tcPr marL="91325" marR="91325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1,840</a:t>
                      </a:r>
                      <a:endParaRPr lang="th-TH" sz="1400" b="1" dirty="0"/>
                    </a:p>
                  </a:txBody>
                  <a:tcPr marL="91325" marR="91325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+ 0.85</a:t>
                      </a:r>
                      <a:endParaRPr lang="th-TH" sz="1400" b="1" dirty="0"/>
                    </a:p>
                  </a:txBody>
                  <a:tcPr marL="91325" marR="91325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+860</a:t>
                      </a:r>
                      <a:endParaRPr lang="th-TH" sz="1400" b="1" dirty="0"/>
                    </a:p>
                  </a:txBody>
                  <a:tcPr marL="91325" marR="91325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ตาราง 35">
            <a:extLst>
              <a:ext uri="{FF2B5EF4-FFF2-40B4-BE49-F238E27FC236}">
                <a16:creationId xmlns:a16="http://schemas.microsoft.com/office/drawing/2014/main" id="{3A8CE89E-C4B3-4D8E-9DF8-85AA1C151831}"/>
              </a:ext>
            </a:extLst>
          </p:cNvPr>
          <p:cNvGraphicFramePr>
            <a:graphicFrameLocks noGrp="1"/>
          </p:cNvGraphicFramePr>
          <p:nvPr/>
        </p:nvGraphicFramePr>
        <p:xfrm>
          <a:off x="6786563" y="1682750"/>
          <a:ext cx="1071562" cy="1389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42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หลวงพระบาง</a:t>
                      </a:r>
                    </a:p>
                  </a:txBody>
                  <a:tcPr marL="91324" marR="91324" marT="45666" marB="45666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6" marB="45666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6" marB="45666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4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4.78</a:t>
                      </a:r>
                      <a:endParaRPr lang="th-TH" sz="1400" b="1" dirty="0"/>
                    </a:p>
                  </a:txBody>
                  <a:tcPr marL="91324" marR="91324" marT="45666" marB="4566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-</a:t>
                      </a:r>
                      <a:endParaRPr lang="th-TH" sz="1400" b="1" dirty="0"/>
                    </a:p>
                  </a:txBody>
                  <a:tcPr marL="91324" marR="91324" marT="45666" marB="45666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42"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6" marB="4566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6" marB="4566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ตาราง 36">
            <a:extLst>
              <a:ext uri="{FF2B5EF4-FFF2-40B4-BE49-F238E27FC236}">
                <a16:creationId xmlns:a16="http://schemas.microsoft.com/office/drawing/2014/main" id="{9127AD3C-2312-4887-9F99-97E131AC0D11}"/>
              </a:ext>
            </a:extLst>
          </p:cNvPr>
          <p:cNvGraphicFramePr>
            <a:graphicFrameLocks noGrp="1"/>
          </p:cNvGraphicFramePr>
          <p:nvPr/>
        </p:nvGraphicFramePr>
        <p:xfrm>
          <a:off x="7929563" y="3786188"/>
          <a:ext cx="1071562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ปาก</a:t>
                      </a:r>
                      <a:r>
                        <a:rPr lang="th-TH" sz="1200" b="1" dirty="0" err="1">
                          <a:solidFill>
                            <a:schemeClr val="bg1"/>
                          </a:solidFill>
                        </a:rPr>
                        <a:t>ซัน</a:t>
                      </a: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2.40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-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ตาราง 37">
            <a:extLst>
              <a:ext uri="{FF2B5EF4-FFF2-40B4-BE49-F238E27FC236}">
                <a16:creationId xmlns:a16="http://schemas.microsoft.com/office/drawing/2014/main" id="{3D5FC21C-1DB9-4D5B-8B9D-B66F152C20B1}"/>
              </a:ext>
            </a:extLst>
          </p:cNvPr>
          <p:cNvGraphicFramePr>
            <a:graphicFrameLocks noGrp="1"/>
          </p:cNvGraphicFramePr>
          <p:nvPr/>
        </p:nvGraphicFramePr>
        <p:xfrm>
          <a:off x="642938" y="5286375"/>
          <a:ext cx="1285876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หนองคาย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2.30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2,310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1.92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2,010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+0.38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+300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0936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>
            <a:extLst>
              <a:ext uri="{FF2B5EF4-FFF2-40B4-BE49-F238E27FC236}">
                <a16:creationId xmlns:a16="http://schemas.microsoft.com/office/drawing/2014/main" id="{CCD4FCDE-7091-49E5-BF70-C3448673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75" y="957263"/>
            <a:ext cx="6215063" cy="590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3555" name="Rectangle 4">
            <a:extLst>
              <a:ext uri="{FF2B5EF4-FFF2-40B4-BE49-F238E27FC236}">
                <a16:creationId xmlns:a16="http://schemas.microsoft.com/office/drawing/2014/main" id="{4D5F9610-9FBA-4EF3-93FF-0D994811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95250"/>
            <a:ext cx="7215187" cy="762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IT๙" panose="020B0500040200020003" pitchFamily="34" charset="-34"/>
                <a:ea typeface="+mn-ea"/>
                <a:cs typeface="TH SarabunIT๙" panose="020B0500040200020003" pitchFamily="34" charset="-34"/>
              </a:rPr>
              <a:t>การติดตามสถานการณ์น้ำในแม่น้ำโขง</a:t>
            </a:r>
          </a:p>
        </p:txBody>
      </p:sp>
      <p:sp>
        <p:nvSpPr>
          <p:cNvPr id="23556" name="AutoShape 154" descr="http://ffw.mrcmekong.org/images/station_info/crossection_CKH.gif">
            <a:extLst>
              <a:ext uri="{FF2B5EF4-FFF2-40B4-BE49-F238E27FC236}">
                <a16:creationId xmlns:a16="http://schemas.microsoft.com/office/drawing/2014/main" id="{23C3CE3C-CDE7-4883-B9DC-492D909FC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782763"/>
            <a:ext cx="4162425" cy="23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3557" name="AutoShape 155" descr="http://ffw.mrcmekong.org/images/station_info/crossection_CKH.gif">
            <a:extLst>
              <a:ext uri="{FF2B5EF4-FFF2-40B4-BE49-F238E27FC236}">
                <a16:creationId xmlns:a16="http://schemas.microsoft.com/office/drawing/2014/main" id="{2DD850FD-2E60-4D76-BE96-73D8F0D62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425" y="-1782763"/>
            <a:ext cx="4162425" cy="23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3558" name="สี่เหลี่ยมผืนผ้า 58">
            <a:extLst>
              <a:ext uri="{FF2B5EF4-FFF2-40B4-BE49-F238E27FC236}">
                <a16:creationId xmlns:a16="http://schemas.microsoft.com/office/drawing/2014/main" id="{B3DE0220-7496-4B54-8BB1-6EE5D9892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8200" y="5786438"/>
            <a:ext cx="3606800" cy="5842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ณ วันที่</a:t>
            </a:r>
            <a:r>
              <a:rPr kumimoji="0" lang="en-US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1 </a:t>
            </a:r>
            <a:r>
              <a:rPr kumimoji="0" lang="th-TH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เมษายน </a:t>
            </a:r>
            <a:r>
              <a:rPr kumimoji="0" lang="en-US" altLang="th-TH" sz="3200" b="1" i="0" u="none" strike="noStrike" kern="1200" cap="none" spc="0" normalizeH="0" baseline="0" noProof="0">
                <a:ln>
                  <a:noFill/>
                </a:ln>
                <a:solidFill>
                  <a:srgbClr val="161645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2561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04E6DD35-8515-4D77-9A3B-91E81950F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49575" y="2000250"/>
            <a:ext cx="12493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5CBBB7D8-EF31-4BE8-9042-6C803F73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38" y="1285875"/>
            <a:ext cx="13779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711EA758-CAD0-4A4D-BB2F-593AC6DFC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50" y="4137025"/>
            <a:ext cx="12668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A2E85B-D968-4C4C-BBE6-DB3F191D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43250" y="3422650"/>
            <a:ext cx="13652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23565" name="ลูกศรเชื่อมต่อแบบตรง 98">
            <a:extLst>
              <a:ext uri="{FF2B5EF4-FFF2-40B4-BE49-F238E27FC236}">
                <a16:creationId xmlns:a16="http://schemas.microsoft.com/office/drawing/2014/main" id="{0AE46C17-5399-42A5-AA2C-B8AF8F0039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14813" y="2071688"/>
            <a:ext cx="642937" cy="512762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6" name="ลูกศรเชื่อมต่อแบบตรง 98">
            <a:extLst>
              <a:ext uri="{FF2B5EF4-FFF2-40B4-BE49-F238E27FC236}">
                <a16:creationId xmlns:a16="http://schemas.microsoft.com/office/drawing/2014/main" id="{C26AF949-40C0-4A23-906F-412A3A53710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4250532" y="3464718"/>
            <a:ext cx="857250" cy="500063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71" name="Picture 19">
            <a:extLst>
              <a:ext uri="{FF2B5EF4-FFF2-40B4-BE49-F238E27FC236}">
                <a16:creationId xmlns:a16="http://schemas.microsoft.com/office/drawing/2014/main" id="{D6C91388-F742-47D2-AAFB-F8FAB6DE8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880350" y="3571875"/>
            <a:ext cx="12636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3572" name="Picture 20">
            <a:extLst>
              <a:ext uri="{FF2B5EF4-FFF2-40B4-BE49-F238E27FC236}">
                <a16:creationId xmlns:a16="http://schemas.microsoft.com/office/drawing/2014/main" id="{8740B797-DF38-4CE8-84DE-424814B45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854950" y="2857500"/>
            <a:ext cx="13604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3573" name="Picture 21">
            <a:extLst>
              <a:ext uri="{FF2B5EF4-FFF2-40B4-BE49-F238E27FC236}">
                <a16:creationId xmlns:a16="http://schemas.microsoft.com/office/drawing/2014/main" id="{B2D1D9FF-FC79-47D3-81FD-AB9F8F98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75563" y="5643563"/>
            <a:ext cx="12541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23574" name="Picture 22">
            <a:extLst>
              <a:ext uri="{FF2B5EF4-FFF2-40B4-BE49-F238E27FC236}">
                <a16:creationId xmlns:a16="http://schemas.microsoft.com/office/drawing/2014/main" id="{F005D377-F516-4B45-82A5-001D1B18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02550" y="4929188"/>
            <a:ext cx="137001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</p:pic>
      <p:cxnSp>
        <p:nvCxnSpPr>
          <p:cNvPr id="2" name="ลูกศรเชื่อมต่อแบบตรง 98">
            <a:extLst>
              <a:ext uri="{FF2B5EF4-FFF2-40B4-BE49-F238E27FC236}">
                <a16:creationId xmlns:a16="http://schemas.microsoft.com/office/drawing/2014/main" id="{CB9246DE-2728-4914-BE48-5C661612E9C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5572125" y="3714750"/>
            <a:ext cx="1500188" cy="5715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ลูกศรเชื่อมต่อแบบตรง 98">
            <a:extLst>
              <a:ext uri="{FF2B5EF4-FFF2-40B4-BE49-F238E27FC236}">
                <a16:creationId xmlns:a16="http://schemas.microsoft.com/office/drawing/2014/main" id="{1B21C70C-47CB-45C5-B828-94FE64B1FC2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786438" y="4500563"/>
            <a:ext cx="1071562" cy="85725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0" name="ตาราง 29">
            <a:extLst>
              <a:ext uri="{FF2B5EF4-FFF2-40B4-BE49-F238E27FC236}">
                <a16:creationId xmlns:a16="http://schemas.microsoft.com/office/drawing/2014/main" id="{F6F9A264-4DBE-4F09-BDF7-238D8D3D3AFC}"/>
              </a:ext>
            </a:extLst>
          </p:cNvPr>
          <p:cNvGraphicFramePr>
            <a:graphicFrameLocks noGrp="1"/>
          </p:cNvGraphicFramePr>
          <p:nvPr/>
        </p:nvGraphicFramePr>
        <p:xfrm>
          <a:off x="1643063" y="1357313"/>
          <a:ext cx="1285876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นครพนม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1.92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3,090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1.34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2,310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+0.58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+780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ตาราง 30">
            <a:extLst>
              <a:ext uri="{FF2B5EF4-FFF2-40B4-BE49-F238E27FC236}">
                <a16:creationId xmlns:a16="http://schemas.microsoft.com/office/drawing/2014/main" id="{B84108AD-DD84-4F4D-94C9-676D39685290}"/>
              </a:ext>
            </a:extLst>
          </p:cNvPr>
          <p:cNvGraphicFramePr>
            <a:graphicFrameLocks noGrp="1"/>
          </p:cNvGraphicFramePr>
          <p:nvPr/>
        </p:nvGraphicFramePr>
        <p:xfrm>
          <a:off x="1643063" y="3714750"/>
          <a:ext cx="1285876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มุกดาหาร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2.38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3,120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1.78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2,280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+0.6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+840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ตาราง 32">
            <a:extLst>
              <a:ext uri="{FF2B5EF4-FFF2-40B4-BE49-F238E27FC236}">
                <a16:creationId xmlns:a16="http://schemas.microsoft.com/office/drawing/2014/main" id="{0BDB3699-B138-4011-8633-7DB4A75F7DFE}"/>
              </a:ext>
            </a:extLst>
          </p:cNvPr>
          <p:cNvGraphicFramePr>
            <a:graphicFrameLocks noGrp="1"/>
          </p:cNvGraphicFramePr>
          <p:nvPr/>
        </p:nvGraphicFramePr>
        <p:xfrm>
          <a:off x="6572250" y="3071813"/>
          <a:ext cx="1357314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โขงเจียม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2.38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3,200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2.08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2,750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+0.3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+450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ตาราง 33">
            <a:extLst>
              <a:ext uri="{FF2B5EF4-FFF2-40B4-BE49-F238E27FC236}">
                <a16:creationId xmlns:a16="http://schemas.microsoft.com/office/drawing/2014/main" id="{FA4AA1B4-88F6-475E-9F0C-FA26C24F2830}"/>
              </a:ext>
            </a:extLst>
          </p:cNvPr>
          <p:cNvGraphicFramePr>
            <a:graphicFrameLocks noGrp="1"/>
          </p:cNvGraphicFramePr>
          <p:nvPr/>
        </p:nvGraphicFramePr>
        <p:xfrm>
          <a:off x="6643688" y="4857750"/>
          <a:ext cx="1071562" cy="145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3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200" b="1" dirty="0">
                          <a:solidFill>
                            <a:schemeClr val="bg1"/>
                          </a:solidFill>
                        </a:rPr>
                        <a:t>ปากเซ</a:t>
                      </a:r>
                    </a:p>
                  </a:txBody>
                  <a:tcPr marL="91324" marR="91324" marT="45660" marB="45660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5" marR="91325" marT="45656" marB="45656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th-TH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1324" marR="91324" marT="45660" marB="4566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1.11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-</a:t>
                      </a:r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96"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400" b="1" dirty="0"/>
                    </a:p>
                  </a:txBody>
                  <a:tcPr marL="91324" marR="91324" marT="45660" marB="4566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ตาราง 34">
            <a:extLst>
              <a:ext uri="{FF2B5EF4-FFF2-40B4-BE49-F238E27FC236}">
                <a16:creationId xmlns:a16="http://schemas.microsoft.com/office/drawing/2014/main" id="{DE20088A-8C21-4FE4-8DAD-8A3C210D2544}"/>
              </a:ext>
            </a:extLst>
          </p:cNvPr>
          <p:cNvGraphicFramePr>
            <a:graphicFrameLocks noGrp="1"/>
          </p:cNvGraphicFramePr>
          <p:nvPr/>
        </p:nvGraphicFramePr>
        <p:xfrm>
          <a:off x="0" y="1071563"/>
          <a:ext cx="1571624" cy="29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850">
                <a:tc gridSpan="2">
                  <a:txBody>
                    <a:bodyPr/>
                    <a:lstStyle/>
                    <a:p>
                      <a:pPr algn="ctr"/>
                      <a:r>
                        <a:rPr lang="th-TH" sz="1600" dirty="0"/>
                        <a:t>สถานี</a:t>
                      </a:r>
                    </a:p>
                  </a:txBody>
                  <a:tcPr marL="91436" marR="91436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600" dirty="0"/>
                    </a:p>
                  </a:txBody>
                  <a:tcPr marL="91435" marR="91435" marT="45715" marB="45715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ระดับน้ำ</a:t>
                      </a:r>
                      <a:b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วันที่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 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16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(M)</a:t>
                      </a:r>
                    </a:p>
                  </a:txBody>
                  <a:tcPr marL="91436" marR="91436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อัตราการไหลวันที่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 1 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16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(CMS)</a:t>
                      </a:r>
                    </a:p>
                  </a:txBody>
                  <a:tcPr marL="91436" marR="91436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98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ระดับน้ำ</a:t>
                      </a:r>
                    </a:p>
                    <a:p>
                      <a:pPr algn="ctr"/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วันที่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26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.ค.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61 (M)</a:t>
                      </a:r>
                    </a:p>
                  </a:txBody>
                  <a:tcPr marL="91436" marR="9143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อัตราการไหลวันที่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26 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</a:t>
                      </a:r>
                      <a:r>
                        <a:rPr lang="th-TH" sz="16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.ค.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(CMS)</a:t>
                      </a:r>
                    </a:p>
                  </a:txBody>
                  <a:tcPr marL="91436" marR="91436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04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ผลต่าง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6" marR="91436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ผลต่าง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6" marR="91436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68275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" y="1385189"/>
            <a:ext cx="3335829" cy="4718304"/>
          </a:xfrm>
          <a:prstGeom prst="rect">
            <a:avLst/>
          </a:prstGeom>
        </p:spPr>
      </p:pic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r>
              <a:rPr lang="en-GB" sz="1800" b="1" dirty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Page </a:t>
            </a:r>
            <a:fld id="{E52E9AD8-A2A6-486E-8709-87FA18EF3B2B}" type="slidenum">
              <a:rPr lang="en-GB" sz="1800" b="1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pPr algn="r">
                <a:defRPr/>
              </a:pPr>
              <a:t>12</a:t>
            </a:fld>
            <a:endParaRPr lang="en-GB" sz="1800" b="1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56" y="76200"/>
            <a:ext cx="9067800" cy="762000"/>
          </a:xfrm>
        </p:spPr>
        <p:txBody>
          <a:bodyPr/>
          <a:lstStyle/>
          <a:p>
            <a:pPr eaLnBrk="1" hangingPunct="1"/>
            <a:r>
              <a:rPr lang="th-TH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3) </a:t>
            </a:r>
            <a:r>
              <a:rPr lang="th-TH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ปริมาณน้ำต้นทุนนอกเขตชลประทาน</a:t>
            </a:r>
            <a:r>
              <a:rPr lang="en-US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50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450000" y="1154342"/>
          <a:ext cx="5464793" cy="2021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หน่วยงาน</a:t>
                      </a:r>
                      <a:endParaRPr lang="en-US" sz="1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จำนวน </a:t>
                      </a:r>
                      <a:b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โครงการ)</a:t>
                      </a:r>
                      <a:endParaRPr lang="en-US" sz="1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ปริมาณน้ำใช้การได้</a:t>
                      </a:r>
                      <a:b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</a:t>
                      </a:r>
                      <a:r>
                        <a:rPr lang="th-TH" sz="14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ลบ.ม.)</a:t>
                      </a:r>
                      <a:endParaRPr lang="en-US" sz="1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ปริมาณน้ำใช้การได้</a:t>
                      </a:r>
                      <a:b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</a:t>
                      </a:r>
                      <a:r>
                        <a:rPr lang="th-TH" sz="14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ลบ.ม.)</a:t>
                      </a:r>
                      <a:endParaRPr lang="en-US" sz="1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กรมทรัพยากรน้ำ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16,505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1,290.17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1,502.06</a:t>
                      </a:r>
                      <a:endParaRPr lang="th-TH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กรมพัฒนาที่ดิน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369</a:t>
                      </a:r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,713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02"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กรมป้องกันและบรรเทา</a:t>
                      </a:r>
                      <a:b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สาธารณภัย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2,270</a:t>
                      </a:r>
                      <a:endParaRPr lang="en-US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151.36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176.22</a:t>
                      </a:r>
                      <a:endParaRPr lang="th-TH" sz="1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49">
                <a:tc>
                  <a:txBody>
                    <a:bodyPr/>
                    <a:lstStyle/>
                    <a:p>
                      <a:pPr algn="ctr"/>
                      <a:r>
                        <a:rPr lang="th-TH" sz="1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388,488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1,441.53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1,678.28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6185755" y="918493"/>
          <a:ext cx="2713589" cy="295275"/>
        </p:xfrm>
        <a:graphic>
          <a:graphicData uri="http://schemas.openxmlformats.org/drawingml/2006/table">
            <a:tbl>
              <a:tblPr/>
              <a:tblGrid>
                <a:gridCol w="136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 มี.ค.</a:t>
                      </a:r>
                      <a:r>
                        <a:rPr lang="th-TH" sz="1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 มี.ค. 61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3435502" y="3283639"/>
          <a:ext cx="5472610" cy="3143250"/>
        </p:xfrm>
        <a:graphic>
          <a:graphicData uri="http://schemas.openxmlformats.org/drawingml/2006/table">
            <a:tbl>
              <a:tblPr/>
              <a:tblGrid>
                <a:gridCol w="142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42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th-TH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ปริมาณน้ำใช้การได้ นอกเขตชลประทาน (ล้าน ลบ.ม.)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th-TH" sz="1800" b="1" i="0" u="none" strike="noStrike" dirty="0">
                        <a:solidFill>
                          <a:srgbClr val="FFFFFF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7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 มี.ค.</a:t>
                      </a:r>
                      <a:r>
                        <a:rPr lang="th-TH" sz="16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 มี.ค. 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ผลต่าง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ภาคเหนือ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300.36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364.72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64.36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ภาคตะวันออกเฉียงเหนือ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580.13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684.55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104.42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ภาคกลาง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190.97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219.26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28.29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ภาคตะวันออก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139.97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163.30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23.33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ภาคตะวันตก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86.42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98.59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12.17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ภาคใต้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124.60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128.21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ใต้ชายแดน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600" b="1" i="0" u="none" strike="noStrike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19.09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19.65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+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1,441.53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(52%)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1,678.28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(61%)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+236.74</a:t>
                      </a:r>
                    </a:p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th-TH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9%)</a:t>
                      </a:r>
                      <a:endParaRPr lang="th-TH" sz="16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815856" y="2033217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(68%)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157" y="2494882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(59%)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59440" y="2766617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(62%)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92060" y="3640392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(63%)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5993" y="3187331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(81%)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6846" y="4844012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(71%)</a:t>
            </a:r>
            <a:endParaRPr lang="th-TH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51993" y="6460480"/>
            <a:ext cx="3203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 ณ วันที่ 31 มีนาคม 2561</a:t>
            </a:r>
          </a:p>
        </p:txBody>
      </p:sp>
    </p:spTree>
    <p:extLst>
      <p:ext uri="{BB962C8B-B14F-4D97-AF65-F5344CB8AC3E}">
        <p14:creationId xmlns:p14="http://schemas.microsoft.com/office/powerpoint/2010/main" val="38460273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56" y="76200"/>
            <a:ext cx="9067800" cy="762000"/>
          </a:xfrm>
        </p:spPr>
        <p:txBody>
          <a:bodyPr/>
          <a:lstStyle/>
          <a:p>
            <a:pPr eaLnBrk="1" hangingPunct="1"/>
            <a:r>
              <a:rPr lang="en-US" sz="44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(4) </a:t>
            </a:r>
            <a:r>
              <a:rPr lang="th-TH" sz="44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สมดุลน้ำนอกเขตพื้นที่ชลประทาน</a:t>
            </a:r>
            <a:r>
              <a:rPr lang="en-US" sz="44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4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411034"/>
              </p:ext>
            </p:extLst>
          </p:nvPr>
        </p:nvGraphicFramePr>
        <p:xfrm>
          <a:off x="3162283" y="1587235"/>
          <a:ext cx="579613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76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ระดับความขาดแคลน</a:t>
                      </a:r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ปริมาณความขาดแคลน</a:t>
                      </a:r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ล้าน ลบ.ม.)</a:t>
                      </a:r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จำนวน</a:t>
                      </a:r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จังหวัด</a:t>
                      </a:r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จำนวน</a:t>
                      </a:r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อำเภอ</a:t>
                      </a:r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>
                          <a:solidFill>
                            <a:schemeClr val="bg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ใกล้วิกฤต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bg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ขาด 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&gt; 50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เฝ้าระวัง</a:t>
                      </a:r>
                      <a:endParaRPr lang="en-US" sz="24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5 ≤ </a:t>
                      </a:r>
                      <a:r>
                        <a:rPr lang="th-TH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ขาด</a:t>
                      </a:r>
                      <a:r>
                        <a:rPr lang="en-US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&lt; 50</a:t>
                      </a:r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23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73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ปกติ</a:t>
                      </a:r>
                      <a:endParaRPr lang="en-US" sz="24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ขาด </a:t>
                      </a:r>
                      <a:r>
                        <a:rPr lang="en-US" sz="240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&lt; 5</a:t>
                      </a:r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en-US" sz="24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23</a:t>
                      </a:r>
                      <a:endParaRPr 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74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139952" y="980728"/>
            <a:ext cx="389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ระหว่างเดือน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ก.พ.61 ถึง เม.ย.61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5432" y="4538365"/>
            <a:ext cx="47270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รวมอำเภอนอกเขตชลประทาน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ที่คาดว่าจะขาดน้ำ</a:t>
            </a:r>
            <a:b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</a:b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ในช่วง 3 เดือน (ก.พ.61 – เม.ย.61)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จำนวณ</a:t>
            </a: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74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อำเภอ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จาก 743 อำเภอ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10%)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" y="1484784"/>
            <a:ext cx="3035208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28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3DEA1-2E2D-4977-96C2-4A57E4446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2" y="1413056"/>
            <a:ext cx="3565089" cy="50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48504-7FC5-4B2D-B4BB-24E3A8FD0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0" y="1347251"/>
            <a:ext cx="3565089" cy="5040000"/>
          </a:xfrm>
          <a:prstGeom prst="rect">
            <a:avLst/>
          </a:prstGeom>
        </p:spPr>
      </p:pic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99FB3-4B46-4738-A80B-8D3E1BEF24EE}"/>
              </a:ext>
            </a:extLst>
          </p:cNvPr>
          <p:cNvSpPr txBox="1"/>
          <p:nvPr/>
        </p:nvSpPr>
        <p:spPr>
          <a:xfrm>
            <a:off x="622193" y="898087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Average Soil Moisture Content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A6886-5383-4DDE-BBBC-A42A56647576}"/>
              </a:ext>
            </a:extLst>
          </p:cNvPr>
          <p:cNvSpPr/>
          <p:nvPr/>
        </p:nvSpPr>
        <p:spPr>
          <a:xfrm>
            <a:off x="-42532" y="6527546"/>
            <a:ext cx="32758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Mekong River Commission Flash Flood Guidance </a:t>
            </a:r>
            <a:endParaRPr lang="th-TH" sz="15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F91B33-B0F9-47B3-95E7-54AB0E0D500C}"/>
              </a:ext>
            </a:extLst>
          </p:cNvPr>
          <p:cNvCxnSpPr/>
          <p:nvPr/>
        </p:nvCxnSpPr>
        <p:spPr bwMode="auto">
          <a:xfrm>
            <a:off x="481308" y="4437112"/>
            <a:ext cx="352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60A4B-C7A5-4DC5-8B0D-1C313B92FA9B}"/>
              </a:ext>
            </a:extLst>
          </p:cNvPr>
          <p:cNvCxnSpPr/>
          <p:nvPr/>
        </p:nvCxnSpPr>
        <p:spPr bwMode="auto">
          <a:xfrm>
            <a:off x="5123561" y="4462699"/>
            <a:ext cx="352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ABF6A8-A638-439B-B587-D2FF7E8E477C}"/>
              </a:ext>
            </a:extLst>
          </p:cNvPr>
          <p:cNvSpPr/>
          <p:nvPr/>
        </p:nvSpPr>
        <p:spPr bwMode="auto">
          <a:xfrm rot="16200000">
            <a:off x="611560" y="3933056"/>
            <a:ext cx="504056" cy="216024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35287B-D4CA-4151-8F86-84F42E3C33D8}"/>
              </a:ext>
            </a:extLst>
          </p:cNvPr>
          <p:cNvSpPr txBox="1"/>
          <p:nvPr/>
        </p:nvSpPr>
        <p:spPr>
          <a:xfrm>
            <a:off x="-21990" y="3163615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ดินค่อนข้างแห้ง</a:t>
            </a:r>
            <a:endParaRPr lang="en-US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(0.0-0.4)</a:t>
            </a:r>
            <a:endParaRPr lang="th-TH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375866D-F26A-4BE3-AF14-1DCED20F7FB8}"/>
              </a:ext>
            </a:extLst>
          </p:cNvPr>
          <p:cNvSpPr/>
          <p:nvPr/>
        </p:nvSpPr>
        <p:spPr bwMode="auto">
          <a:xfrm rot="5400000">
            <a:off x="602025" y="4725144"/>
            <a:ext cx="504056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26014A-899E-4460-BE53-018748805FB1}"/>
              </a:ext>
            </a:extLst>
          </p:cNvPr>
          <p:cNvSpPr txBox="1"/>
          <p:nvPr/>
        </p:nvSpPr>
        <p:spPr>
          <a:xfrm>
            <a:off x="1461" y="5323855"/>
            <a:ext cx="1306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ดินค่อนข้างชื้น</a:t>
            </a:r>
            <a:endParaRPr lang="en-US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(0.2-0.6)</a:t>
            </a:r>
            <a:endParaRPr lang="th-TH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4B7B74B-8AEC-4774-9500-9906A3949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6" y="76200"/>
            <a:ext cx="9067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44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(4) </a:t>
            </a:r>
            <a:r>
              <a:rPr lang="th-TH" sz="44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สมดุลน้ำนอกเขตพื้นที่ชลประทาน</a:t>
            </a:r>
            <a:r>
              <a:rPr lang="en-US" sz="44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400" kern="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493AA-2F8F-49D8-A464-AFC126F7349C}"/>
              </a:ext>
            </a:extLst>
          </p:cNvPr>
          <p:cNvSpPr txBox="1"/>
          <p:nvPr/>
        </p:nvSpPr>
        <p:spPr>
          <a:xfrm>
            <a:off x="5815438" y="971622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พื้นที่เสี่ยงภัยแล้ง</a:t>
            </a:r>
          </a:p>
        </p:txBody>
      </p:sp>
    </p:spTree>
    <p:extLst>
      <p:ext uri="{BB962C8B-B14F-4D97-AF65-F5344CB8AC3E}">
        <p14:creationId xmlns:p14="http://schemas.microsoft.com/office/powerpoint/2010/main" val="1147402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56" y="76200"/>
            <a:ext cx="9067800" cy="762000"/>
          </a:xfrm>
        </p:spPr>
        <p:txBody>
          <a:bodyPr/>
          <a:lstStyle/>
          <a:p>
            <a:pPr eaLnBrk="1" hangingPunct="1"/>
            <a:r>
              <a:rPr lang="th-TH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4) </a:t>
            </a:r>
            <a:r>
              <a:rPr lang="th-TH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สมดุลน้ำนอกเขตพื้นที่ชลประทาน</a:t>
            </a:r>
            <a:r>
              <a:rPr lang="en-US" sz="5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50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B871-1DDD-494E-AD3D-DA93DA0268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" y="997128"/>
            <a:ext cx="4123210" cy="583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3BD74C-4236-46DC-B76F-80772B6E2230}"/>
              </a:ext>
            </a:extLst>
          </p:cNvPr>
          <p:cNvSpPr/>
          <p:nvPr/>
        </p:nvSpPr>
        <p:spPr>
          <a:xfrm>
            <a:off x="4133843" y="1413931"/>
            <a:ext cx="490265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thaiDist">
              <a:buFont typeface="+mj-lt"/>
              <a:buAutoNum type="arabicParenR"/>
            </a:pPr>
            <a:r>
              <a:rPr lang="th-TH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ผลการวิเคราะห์พื้นที่เสี่ยงภัยแล้งในพื้นที่นอกเขตชลประทาน พบว่ามีพื้นที่ </a:t>
            </a:r>
            <a:r>
              <a:rPr lang="en-US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74 </a:t>
            </a:r>
            <a:r>
              <a:rPr lang="th-TH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อำเภอ เสี่ยงต่อการเกิดสถาวะภัยแล้งระหว่างเดือน มี.ค. ถึง เม.ย.</a:t>
            </a:r>
            <a:r>
              <a:rPr lang="en-US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2561</a:t>
            </a:r>
          </a:p>
          <a:p>
            <a:pPr marL="514350" indent="-514350" algn="thaiDist">
              <a:buFont typeface="+mj-lt"/>
              <a:buAutoNum type="arabicParenR"/>
            </a:pPr>
            <a:r>
              <a:rPr lang="th-TH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ผลการวิเคราะห์พื้นที่เสี่ยงภัยแล้งมีความสอดคล้องกับพื้นที่เสี่ยงภัยแล้งแบบ </a:t>
            </a:r>
            <a:r>
              <a:rPr lang="en-US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Area</a:t>
            </a:r>
            <a:r>
              <a:rPr lang="th-TH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-</a:t>
            </a:r>
            <a:r>
              <a:rPr lang="en-US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Based </a:t>
            </a:r>
            <a:r>
              <a:rPr lang="th-TH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ในระดับพื้นที่เสี่ยงภัยแล้งปานกลางและเสี่ยงภัยแล้งมาก ร้อยละ </a:t>
            </a:r>
            <a:r>
              <a:rPr lang="en-US" sz="30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72</a:t>
            </a:r>
            <a:endParaRPr lang="th-TH" sz="3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567872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256" y="76200"/>
            <a:ext cx="9067800" cy="762000"/>
          </a:xfrm>
        </p:spPr>
        <p:txBody>
          <a:bodyPr/>
          <a:lstStyle/>
          <a:p>
            <a:pPr eaLnBrk="1" hangingPunct="1"/>
            <a:r>
              <a:rPr lang="th-TH" sz="46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46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5)</a:t>
            </a:r>
            <a:r>
              <a:rPr lang="th-TH" sz="46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มาตรการบรรเทาปัญหาสภาวะภัยแล้ง พ.ศ.2561</a:t>
            </a:r>
            <a:r>
              <a:rPr lang="en-US" sz="46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6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783F1-06DF-484D-BD83-74190DC2E20C}"/>
              </a:ext>
            </a:extLst>
          </p:cNvPr>
          <p:cNvSpPr txBox="1"/>
          <p:nvPr/>
        </p:nvSpPr>
        <p:spPr>
          <a:xfrm>
            <a:off x="251520" y="1196752"/>
            <a:ext cx="87129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buFont typeface="+mj-lt"/>
              <a:buAutoNum type="arabicParenR"/>
            </a:pP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จัดตั้งศูนย์ติดตามสถานการณ์ทั้งในส่วนกลางและส่วนภูมิภาค</a:t>
            </a:r>
          </a:p>
          <a:p>
            <a:pPr marL="342900" indent="-342900" algn="thaiDist">
              <a:buFont typeface="+mj-lt"/>
              <a:buAutoNum type="arabicParenR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การแจกจ่ายน้ำเพื่อการอุปโภค-บริโภค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แจกจ่ายน้ำประปา/จุดจ่ายน้ำบาดาล/จัดหาแหล่งน้ำบาดาล/การปรับปรุงซ่อมแซม ทำความสะอาด และสร้างภาชนะเก็บน้ำ) </a:t>
            </a:r>
          </a:p>
          <a:p>
            <a:pPr marL="342900" indent="-342900" algn="thaiDist">
              <a:buFont typeface="+mj-lt"/>
              <a:buAutoNum type="arabicParenR"/>
            </a:pPr>
            <a:r>
              <a:rPr lang="th-TH" sz="3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การจัดหาน้ำเพื่อการเกษตร (จัดชุดเครื่องสูบน้ำเคลื่อนที่/การสร้างทำนบ ฝายชั่วคราว ฝายน้ำล้น ฝายเสริมระบบนิเวศ และการขุดลอกแหล่งน้ำ)</a:t>
            </a:r>
          </a:p>
          <a:p>
            <a:pPr marL="342900" indent="-342900" algn="thaiDist">
              <a:buFont typeface="+mj-lt"/>
              <a:buAutoNum type="arabicParenR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การประสานการปฏิบัติและการสนับสนุนของหน่วยงานอื่นๆที่เกี่ยวข้อง (สนับสนุนศูนย์อำนวยการเฉพาะกิจช่วยเหลือผู้ประสบภัยแล้งจังหวัด/ส่งเสริมการสร้างรายได้และส่งเสริมอาชีพระยะสั้น /การประชาสัมพันธ์และรณรงค์ )</a:t>
            </a:r>
          </a:p>
        </p:txBody>
      </p:sp>
    </p:spTree>
    <p:extLst>
      <p:ext uri="{BB962C8B-B14F-4D97-AF65-F5344CB8AC3E}">
        <p14:creationId xmlns:p14="http://schemas.microsoft.com/office/powerpoint/2010/main" val="35925360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y\Downloads\สทภ1-11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7494" y="997527"/>
            <a:ext cx="4197062" cy="5860473"/>
          </a:xfrm>
          <a:prstGeom prst="rect">
            <a:avLst/>
          </a:prstGeom>
          <a:noFill/>
        </p:spPr>
      </p:pic>
      <p:sp>
        <p:nvSpPr>
          <p:cNvPr id="13314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GB" b="1" dirty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Page </a:t>
            </a:r>
            <a:fld id="{A05FA7AE-2F1F-415C-B9C2-8287EF4BC539}" type="slidenum">
              <a:rPr lang="en-GB" b="1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pPr algn="r"/>
              <a:t>17</a:t>
            </a:fld>
            <a:endParaRPr lang="en-GB" b="1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25" y="1133452"/>
            <a:ext cx="2934000" cy="1077218"/>
          </a:xfrm>
          <a:prstGeom prst="rect">
            <a:avLst/>
          </a:prstGeom>
          <a:solidFill>
            <a:srgbClr val="CC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 - ตู้ผลิตน้ำดื่ม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RO  6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เครื่องผลิตน้ำประปา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125" y="2286918"/>
            <a:ext cx="2933208" cy="107721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เครื่องผลิตน้ำประปา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37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3098" y="1858715"/>
            <a:ext cx="2736000" cy="830997"/>
          </a:xfrm>
          <a:prstGeom prst="rect">
            <a:avLst/>
          </a:prstGeom>
          <a:solidFill>
            <a:srgbClr val="FF99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26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897" y="2762733"/>
            <a:ext cx="2736000" cy="830997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0166" y="4541298"/>
            <a:ext cx="2736000" cy="1077218"/>
          </a:xfrm>
          <a:prstGeom prst="rect">
            <a:avLst/>
          </a:prstGeom>
          <a:solidFill>
            <a:srgbClr val="D0EAE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เครื่องผลิตน้ำประปา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4591" y="5686891"/>
            <a:ext cx="2736000" cy="830997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6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75" y="3439490"/>
            <a:ext cx="2933208" cy="1077218"/>
          </a:xfrm>
          <a:prstGeom prst="rect">
            <a:avLst/>
          </a:prstGeom>
          <a:solidFill>
            <a:srgbClr val="D7AF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7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14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เครื่องผลิตน้ำประปา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35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886" y="5512024"/>
            <a:ext cx="2934000" cy="1077218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เครื่องผลิตน้ำประปา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 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660" y="975700"/>
            <a:ext cx="2736000" cy="830997"/>
          </a:xfrm>
          <a:prstGeom prst="rect">
            <a:avLst/>
          </a:prstGeom>
          <a:solidFill>
            <a:srgbClr val="C4E4E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38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90" y="4593908"/>
            <a:ext cx="2934000" cy="830997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15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29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9028" y="3650918"/>
            <a:ext cx="2736000" cy="830997"/>
          </a:xfrm>
          <a:prstGeom prst="rect">
            <a:avLst/>
          </a:prstGeom>
          <a:solidFill>
            <a:srgbClr val="FFDBB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11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รถยนต์บรรทุก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11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   - รถแจกจ่ายน้ำ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คัน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เครื่องสูบน้ำ 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14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เครื่อง </a:t>
            </a:r>
          </a:p>
        </p:txBody>
      </p:sp>
      <p:cxnSp>
        <p:nvCxnSpPr>
          <p:cNvPr id="28" name="Elbow Connector 27"/>
          <p:cNvCxnSpPr/>
          <p:nvPr/>
        </p:nvCxnSpPr>
        <p:spPr bwMode="auto">
          <a:xfrm rot="10800000" flipV="1">
            <a:off x="4283970" y="1466655"/>
            <a:ext cx="1978339" cy="306160"/>
          </a:xfrm>
          <a:prstGeom prst="bentConnector3">
            <a:avLst>
              <a:gd name="adj1" fmla="val 71653"/>
            </a:avLst>
          </a:prstGeom>
          <a:solidFill>
            <a:schemeClr val="accent1"/>
          </a:solidFill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/>
          <p:nvPr/>
        </p:nvCxnSpPr>
        <p:spPr bwMode="auto">
          <a:xfrm rot="10800000">
            <a:off x="5291668" y="2188632"/>
            <a:ext cx="971431" cy="290303"/>
          </a:xfrm>
          <a:prstGeom prst="bentConnector3">
            <a:avLst>
              <a:gd name="adj1" fmla="val 32192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5047123" y="2694710"/>
            <a:ext cx="1207126" cy="674595"/>
          </a:xfrm>
          <a:prstGeom prst="bentConnector3">
            <a:avLst>
              <a:gd name="adj1" fmla="val 63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/>
          <p:cNvCxnSpPr/>
          <p:nvPr/>
        </p:nvCxnSpPr>
        <p:spPr bwMode="auto">
          <a:xfrm rot="10800000">
            <a:off x="5837230" y="3019629"/>
            <a:ext cx="431799" cy="125150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7C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0800000">
            <a:off x="5359544" y="3203203"/>
            <a:ext cx="910623" cy="195831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99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10800000">
            <a:off x="4797815" y="3913486"/>
            <a:ext cx="1480425" cy="214796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/>
          <p:cNvCxnSpPr/>
          <p:nvPr/>
        </p:nvCxnSpPr>
        <p:spPr bwMode="auto">
          <a:xfrm>
            <a:off x="3025182" y="1721164"/>
            <a:ext cx="647062" cy="87543"/>
          </a:xfrm>
          <a:prstGeom prst="bentConnector3">
            <a:avLst>
              <a:gd name="adj1" fmla="val 5254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Elbow Connector 34"/>
          <p:cNvCxnSpPr>
            <a:stCxn id="6" idx="3"/>
          </p:cNvCxnSpPr>
          <p:nvPr/>
        </p:nvCxnSpPr>
        <p:spPr bwMode="auto">
          <a:xfrm>
            <a:off x="3016333" y="2825527"/>
            <a:ext cx="1195627" cy="2043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 flipV="1">
            <a:off x="3033532" y="3824364"/>
            <a:ext cx="835813" cy="180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Elbow Connector 36"/>
          <p:cNvCxnSpPr>
            <a:stCxn id="14" idx="3"/>
          </p:cNvCxnSpPr>
          <p:nvPr/>
        </p:nvCxnSpPr>
        <p:spPr bwMode="auto">
          <a:xfrm>
            <a:off x="3022090" y="5009407"/>
            <a:ext cx="650154" cy="29180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/>
          <p:cNvCxnSpPr>
            <a:stCxn id="12" idx="3"/>
          </p:cNvCxnSpPr>
          <p:nvPr/>
        </p:nvCxnSpPr>
        <p:spPr bwMode="auto">
          <a:xfrm>
            <a:off x="3019886" y="6050633"/>
            <a:ext cx="1198489" cy="14381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2">
            <a:extLst>
              <a:ext uri="{FF2B5EF4-FFF2-40B4-BE49-F238E27FC236}">
                <a16:creationId xmlns:a16="http://schemas.microsoft.com/office/drawing/2014/main" id="{8F65F3EE-76ED-4DCF-8B58-468B01079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6" y="76200"/>
            <a:ext cx="9067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th-TH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5)</a:t>
            </a:r>
            <a:r>
              <a:rPr lang="th-TH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มาตรการบรรเทาปัญหาสภาวะภัยแล้ง พ.ศ.2561</a:t>
            </a:r>
            <a:r>
              <a:rPr lang="en-US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600" kern="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2909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y\Downloads\สทภ1-11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7494" y="997527"/>
            <a:ext cx="4197062" cy="5860473"/>
          </a:xfrm>
          <a:prstGeom prst="rect">
            <a:avLst/>
          </a:prstGeom>
          <a:noFill/>
        </p:spPr>
      </p:pic>
      <p:sp>
        <p:nvSpPr>
          <p:cNvPr id="13314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GB" b="1" dirty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Page </a:t>
            </a:r>
            <a:fld id="{A05FA7AE-2F1F-415C-B9C2-8287EF4BC539}" type="slidenum">
              <a:rPr lang="en-GB" b="1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pPr algn="r"/>
              <a:t>18</a:t>
            </a:fld>
            <a:endParaRPr lang="en-GB" b="1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25" y="1133452"/>
            <a:ext cx="2934000" cy="584775"/>
          </a:xfrm>
          <a:prstGeom prst="rect">
            <a:avLst/>
          </a:prstGeom>
          <a:solidFill>
            <a:srgbClr val="CC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125" y="2286918"/>
            <a:ext cx="2933208" cy="584775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</a:p>
          <a:p>
            <a:pPr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นครสววรค์ (259,200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400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3098" y="1858715"/>
            <a:ext cx="2736000" cy="1077218"/>
          </a:xfrm>
          <a:prstGeom prst="rect">
            <a:avLst/>
          </a:prstGeom>
          <a:solidFill>
            <a:srgbClr val="FF99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อุดรธานี (176,100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550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สกลนคร (520,840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1,152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นครพนม (189,700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598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897" y="3071862"/>
            <a:ext cx="2736000" cy="107721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มหาสารคาม (445,140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135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ขอนแก่น (1,979,700 ลิตร/1,456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  <a:p>
            <a:pPr marL="87313" indent="-87313">
              <a:buFontTx/>
              <a:buChar char="-"/>
            </a:pP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ชัยภูมิ  (144,000 ลิตร/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90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70166" y="5076473"/>
            <a:ext cx="2736000" cy="584775"/>
          </a:xfrm>
          <a:prstGeom prst="rect">
            <a:avLst/>
          </a:prstGeom>
          <a:solidFill>
            <a:srgbClr val="D0EAE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นครราชสีมา (585,400 ลิตร/1,927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64591" y="5940569"/>
            <a:ext cx="2736000" cy="584775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6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 ปราจีนบุรี (1,067,200 ลิตร/2,251</a:t>
            </a:r>
            <a:r>
              <a:rPr lang="en-US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ครัวเรือน)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75" y="3439490"/>
            <a:ext cx="2933208" cy="584775"/>
          </a:xfrm>
          <a:prstGeom prst="rect">
            <a:avLst/>
          </a:prstGeom>
          <a:solidFill>
            <a:srgbClr val="D7AF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7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886" y="5512024"/>
            <a:ext cx="2934000" cy="584775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660" y="1116033"/>
            <a:ext cx="2736000" cy="584775"/>
          </a:xfrm>
          <a:prstGeom prst="rect">
            <a:avLst/>
          </a:prstGeom>
          <a:solidFill>
            <a:srgbClr val="C4E4E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090" y="4593908"/>
            <a:ext cx="2934000" cy="584775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69028" y="4284385"/>
            <a:ext cx="2736000" cy="584775"/>
          </a:xfrm>
          <a:prstGeom prst="rect">
            <a:avLst/>
          </a:prstGeom>
          <a:solidFill>
            <a:srgbClr val="FFDBB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sz="1600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11</a:t>
            </a:r>
          </a:p>
          <a:p>
            <a:r>
              <a:rPr lang="th-TH" sz="16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-</a:t>
            </a:r>
          </a:p>
        </p:txBody>
      </p:sp>
      <p:cxnSp>
        <p:nvCxnSpPr>
          <p:cNvPr id="28" name="Elbow Connector 27"/>
          <p:cNvCxnSpPr/>
          <p:nvPr/>
        </p:nvCxnSpPr>
        <p:spPr bwMode="auto">
          <a:xfrm rot="10800000" flipV="1">
            <a:off x="4283970" y="1466655"/>
            <a:ext cx="1978339" cy="306160"/>
          </a:xfrm>
          <a:prstGeom prst="bentConnector3">
            <a:avLst>
              <a:gd name="adj1" fmla="val 71653"/>
            </a:avLst>
          </a:prstGeom>
          <a:solidFill>
            <a:schemeClr val="accent1"/>
          </a:solidFill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/>
          <p:nvPr/>
        </p:nvCxnSpPr>
        <p:spPr bwMode="auto">
          <a:xfrm rot="10800000">
            <a:off x="5291668" y="2188632"/>
            <a:ext cx="971431" cy="290303"/>
          </a:xfrm>
          <a:prstGeom prst="bentConnector3">
            <a:avLst>
              <a:gd name="adj1" fmla="val 32192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5047123" y="2694710"/>
            <a:ext cx="1207126" cy="674595"/>
          </a:xfrm>
          <a:prstGeom prst="bentConnector3">
            <a:avLst>
              <a:gd name="adj1" fmla="val 63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/>
          <p:cNvCxnSpPr>
            <a:cxnSpLocks/>
            <a:stCxn id="15" idx="1"/>
          </p:cNvCxnSpPr>
          <p:nvPr/>
        </p:nvCxnSpPr>
        <p:spPr bwMode="auto">
          <a:xfrm rot="10800000">
            <a:off x="5837234" y="3019629"/>
            <a:ext cx="431795" cy="155714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7C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0800000">
            <a:off x="5359544" y="3203203"/>
            <a:ext cx="910623" cy="195831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99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10800000">
            <a:off x="4797815" y="3913486"/>
            <a:ext cx="1480425" cy="214796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/>
          <p:cNvCxnSpPr/>
          <p:nvPr/>
        </p:nvCxnSpPr>
        <p:spPr bwMode="auto">
          <a:xfrm>
            <a:off x="3025182" y="1721164"/>
            <a:ext cx="647062" cy="87543"/>
          </a:xfrm>
          <a:prstGeom prst="bentConnector3">
            <a:avLst>
              <a:gd name="adj1" fmla="val 5254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Elbow Connector 34"/>
          <p:cNvCxnSpPr>
            <a:stCxn id="6" idx="3"/>
          </p:cNvCxnSpPr>
          <p:nvPr/>
        </p:nvCxnSpPr>
        <p:spPr bwMode="auto">
          <a:xfrm>
            <a:off x="3016333" y="2579306"/>
            <a:ext cx="1195627" cy="45052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 flipV="1">
            <a:off x="3033532" y="3824364"/>
            <a:ext cx="835813" cy="180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Elbow Connector 36"/>
          <p:cNvCxnSpPr>
            <a:stCxn id="14" idx="3"/>
          </p:cNvCxnSpPr>
          <p:nvPr/>
        </p:nvCxnSpPr>
        <p:spPr bwMode="auto">
          <a:xfrm>
            <a:off x="3022090" y="4886296"/>
            <a:ext cx="650154" cy="4149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/>
          <p:cNvCxnSpPr>
            <a:stCxn id="12" idx="3"/>
          </p:cNvCxnSpPr>
          <p:nvPr/>
        </p:nvCxnSpPr>
        <p:spPr bwMode="auto">
          <a:xfrm>
            <a:off x="3019886" y="5804412"/>
            <a:ext cx="1198489" cy="3900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2">
            <a:extLst>
              <a:ext uri="{FF2B5EF4-FFF2-40B4-BE49-F238E27FC236}">
                <a16:creationId xmlns:a16="http://schemas.microsoft.com/office/drawing/2014/main" id="{8F65F3EE-76ED-4DCF-8B58-468B01079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6" y="76200"/>
            <a:ext cx="9067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th-TH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5)</a:t>
            </a:r>
            <a:r>
              <a:rPr lang="th-TH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มาตรการบรรเทาปัญหาสภาวะภัยแล้ง พ.ศ.2561</a:t>
            </a:r>
            <a:r>
              <a:rPr lang="en-US" sz="46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600" kern="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9A6117-1C30-4FA5-A6B8-D5CCAC7D2A10}"/>
              </a:ext>
            </a:extLst>
          </p:cNvPr>
          <p:cNvSpPr/>
          <p:nvPr/>
        </p:nvSpPr>
        <p:spPr>
          <a:xfrm>
            <a:off x="88090" y="6270911"/>
            <a:ext cx="4051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(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5,367,280</a:t>
            </a:r>
            <a:r>
              <a:rPr lang="th-TH" sz="2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 ลิตร/8,559 ครัวเรือน)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713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Ky\Downloads\สทภ1-11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7494" y="997527"/>
            <a:ext cx="4197062" cy="5860473"/>
          </a:xfrm>
          <a:prstGeom prst="rect">
            <a:avLst/>
          </a:prstGeom>
          <a:noFill/>
        </p:spPr>
      </p:pic>
      <p:sp>
        <p:nvSpPr>
          <p:cNvPr id="13314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GB" b="1" dirty="0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t>Page </a:t>
            </a:r>
            <a:fld id="{A05FA7AE-2F1F-415C-B9C2-8287EF4BC539}" type="slidenum">
              <a:rPr lang="en-GB" b="1">
                <a:solidFill>
                  <a:srgbClr val="FFFFFF"/>
                </a:solidFill>
                <a:latin typeface="TH SarabunPSK" pitchFamily="34" charset="-34"/>
                <a:cs typeface="TH SarabunPSK" pitchFamily="34" charset="-34"/>
              </a:rPr>
              <a:pPr algn="r"/>
              <a:t>19</a:t>
            </a:fld>
            <a:endParaRPr lang="en-GB" b="1" dirty="0">
              <a:solidFill>
                <a:srgbClr val="FFFF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25" y="1133452"/>
            <a:ext cx="2934000" cy="923330"/>
          </a:xfrm>
          <a:prstGeom prst="rect">
            <a:avLst/>
          </a:prstGeom>
          <a:solidFill>
            <a:srgbClr val="CC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 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054-218602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054-222938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125" y="2286918"/>
            <a:ext cx="2933208" cy="923330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036-225241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102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036-225241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107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3098" y="1950700"/>
            <a:ext cx="2736000" cy="923330"/>
          </a:xfrm>
          <a:prstGeom prst="rect">
            <a:avLst/>
          </a:prstGeom>
          <a:solidFill>
            <a:srgbClr val="FF996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 โทรศัพท์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42-290350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203</a:t>
            </a:r>
            <a:endParaRPr lang="en-US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โทรสาร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42-290349</a:t>
            </a:r>
            <a:endParaRPr lang="th-TH" dirty="0">
              <a:solidFill>
                <a:srgbClr val="000000"/>
              </a:solidFill>
              <a:latin typeface="TH SarabunPSK" panose="020B0500040200020003" pitchFamily="34" charset="-34"/>
              <a:cs typeface="TH SarabunPSK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7897" y="2924175"/>
            <a:ext cx="2736000" cy="92333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 โทรศัพท์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43-221714</a:t>
            </a:r>
            <a:endParaRPr lang="en-US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โทรสาร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43-222811</a:t>
            </a:r>
            <a:endParaRPr lang="th-TH" dirty="0">
              <a:solidFill>
                <a:srgbClr val="000000"/>
              </a:solidFill>
              <a:latin typeface="TH SarabunPSK" panose="020B0500040200020003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70166" y="4869160"/>
            <a:ext cx="2736000" cy="923330"/>
          </a:xfrm>
          <a:prstGeom prst="rect">
            <a:avLst/>
          </a:prstGeom>
          <a:solidFill>
            <a:srgbClr val="D0EAE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โทรศัพท์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44-920256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200</a:t>
            </a:r>
            <a:endParaRPr lang="en-US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44-920254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4591" y="5859569"/>
            <a:ext cx="2736000" cy="923330"/>
          </a:xfrm>
          <a:prstGeom prst="rect">
            <a:avLst/>
          </a:prstGeom>
          <a:solidFill>
            <a:srgbClr val="CCC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6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037-213638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ถึง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101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037-213638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ถึง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9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108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75" y="3439490"/>
            <a:ext cx="2933208" cy="923330"/>
          </a:xfrm>
          <a:prstGeom prst="rect">
            <a:avLst/>
          </a:prstGeom>
          <a:solidFill>
            <a:srgbClr val="D7AF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7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032-370405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ถึง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7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101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032-370408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886" y="5512024"/>
            <a:ext cx="2934000" cy="92333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074-251156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ถึง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104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074-251157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300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660" y="975700"/>
            <a:ext cx="2736000" cy="923330"/>
          </a:xfrm>
          <a:prstGeom prst="rect">
            <a:avLst/>
          </a:prstGeom>
          <a:solidFill>
            <a:srgbClr val="C4E4E6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9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 โทรศัพท์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055-313140</a:t>
            </a:r>
            <a:endParaRPr lang="en-US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itchFamily="34" charset="-34"/>
              </a:rPr>
              <a:t>โทรสาร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055-313142</a:t>
            </a:r>
            <a:endParaRPr lang="th-TH" dirty="0">
              <a:solidFill>
                <a:srgbClr val="000000"/>
              </a:solidFill>
              <a:latin typeface="TH SarabunPSK" panose="020B0500040200020003" pitchFamily="34" charset="-34"/>
              <a:cs typeface="TH SarabunPSK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90" y="4475287"/>
            <a:ext cx="2934000" cy="92333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โทรศัพท์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077-272942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ต่อ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105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077-272446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9028" y="3894147"/>
            <a:ext cx="2736000" cy="923330"/>
          </a:xfrm>
          <a:prstGeom prst="rect">
            <a:avLst/>
          </a:prstGeom>
          <a:solidFill>
            <a:srgbClr val="FFDBB7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สำนักงานทรัพยากรภาค </a:t>
            </a:r>
            <a:r>
              <a:rPr lang="en-US" b="1" u="sng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11</a:t>
            </a:r>
          </a:p>
          <a:p>
            <a:pPr>
              <a:buFontTx/>
              <a:buChar char="-"/>
            </a:pP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โทรศัพท์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45-311969</a:t>
            </a:r>
            <a:endParaRPr lang="en-US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โทรสาร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45-316298</a:t>
            </a:r>
            <a:endParaRPr lang="th-TH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8" name="Elbow Connector 27"/>
          <p:cNvCxnSpPr/>
          <p:nvPr/>
        </p:nvCxnSpPr>
        <p:spPr bwMode="auto">
          <a:xfrm rot="10800000" flipV="1">
            <a:off x="4283970" y="1466655"/>
            <a:ext cx="1978339" cy="306160"/>
          </a:xfrm>
          <a:prstGeom prst="bentConnector3">
            <a:avLst>
              <a:gd name="adj1" fmla="val 71653"/>
            </a:avLst>
          </a:prstGeom>
          <a:solidFill>
            <a:schemeClr val="accent1"/>
          </a:solidFill>
          <a:ln w="285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Elbow Connector 28"/>
          <p:cNvCxnSpPr/>
          <p:nvPr/>
        </p:nvCxnSpPr>
        <p:spPr bwMode="auto">
          <a:xfrm rot="10800000">
            <a:off x="5291668" y="2188632"/>
            <a:ext cx="971431" cy="290303"/>
          </a:xfrm>
          <a:prstGeom prst="bentConnector3">
            <a:avLst>
              <a:gd name="adj1" fmla="val 32192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Elbow Connector 29"/>
          <p:cNvCxnSpPr/>
          <p:nvPr/>
        </p:nvCxnSpPr>
        <p:spPr bwMode="auto">
          <a:xfrm rot="10800000">
            <a:off x="5047123" y="2694710"/>
            <a:ext cx="1207126" cy="674595"/>
          </a:xfrm>
          <a:prstGeom prst="bentConnector3">
            <a:avLst>
              <a:gd name="adj1" fmla="val 6324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/>
          <p:cNvCxnSpPr/>
          <p:nvPr/>
        </p:nvCxnSpPr>
        <p:spPr bwMode="auto">
          <a:xfrm rot="10800000">
            <a:off x="5837230" y="3019629"/>
            <a:ext cx="431799" cy="125150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7C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Elbow Connector 31"/>
          <p:cNvCxnSpPr/>
          <p:nvPr/>
        </p:nvCxnSpPr>
        <p:spPr bwMode="auto">
          <a:xfrm rot="10800000">
            <a:off x="5359544" y="3203203"/>
            <a:ext cx="910623" cy="195831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99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10800000">
            <a:off x="4797815" y="3913486"/>
            <a:ext cx="1480425" cy="214796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Elbow Connector 33"/>
          <p:cNvCxnSpPr/>
          <p:nvPr/>
        </p:nvCxnSpPr>
        <p:spPr bwMode="auto">
          <a:xfrm>
            <a:off x="3025182" y="1721164"/>
            <a:ext cx="647062" cy="87543"/>
          </a:xfrm>
          <a:prstGeom prst="bentConnector3">
            <a:avLst>
              <a:gd name="adj1" fmla="val 52546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Elbow Connector 34"/>
          <p:cNvCxnSpPr>
            <a:stCxn id="6" idx="3"/>
          </p:cNvCxnSpPr>
          <p:nvPr/>
        </p:nvCxnSpPr>
        <p:spPr bwMode="auto">
          <a:xfrm>
            <a:off x="3016333" y="2748583"/>
            <a:ext cx="1195627" cy="28124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 flipV="1">
            <a:off x="3033532" y="3824364"/>
            <a:ext cx="835813" cy="180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Elbow Connector 36"/>
          <p:cNvCxnSpPr>
            <a:stCxn id="14" idx="3"/>
          </p:cNvCxnSpPr>
          <p:nvPr/>
        </p:nvCxnSpPr>
        <p:spPr bwMode="auto">
          <a:xfrm>
            <a:off x="3022090" y="4936952"/>
            <a:ext cx="650154" cy="2456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Elbow Connector 37"/>
          <p:cNvCxnSpPr>
            <a:stCxn id="12" idx="3"/>
          </p:cNvCxnSpPr>
          <p:nvPr/>
        </p:nvCxnSpPr>
        <p:spPr bwMode="auto">
          <a:xfrm>
            <a:off x="3019886" y="5973689"/>
            <a:ext cx="1198489" cy="2207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2">
            <a:extLst>
              <a:ext uri="{FF2B5EF4-FFF2-40B4-BE49-F238E27FC236}">
                <a16:creationId xmlns:a16="http://schemas.microsoft.com/office/drawing/2014/main" id="{8F65F3EE-76ED-4DCF-8B58-468B01079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6817"/>
            <a:ext cx="9144000" cy="91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th-TH" sz="48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48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6)</a:t>
            </a:r>
            <a:r>
              <a:rPr lang="th-TH" sz="48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การติดต่อขอรับความช่วยเหลือ</a:t>
            </a:r>
            <a:r>
              <a:rPr lang="en-US" sz="4800" kern="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:</a:t>
            </a:r>
            <a:endParaRPr lang="en-GB" sz="4800" kern="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975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C027B6-E28F-4BB7-AB3D-7A96D857C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561" y="1406088"/>
            <a:ext cx="3565089" cy="50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48504-7FC5-4B2D-B4BB-24E3A8FD0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0" y="1347251"/>
            <a:ext cx="3565089" cy="5040000"/>
          </a:xfrm>
          <a:prstGeom prst="rect">
            <a:avLst/>
          </a:prstGeom>
        </p:spPr>
      </p:pic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(1)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สถานการณ์น้ำในพื้นที่ลาดเชิงเขา</a:t>
            </a:r>
            <a:r>
              <a:rPr lang="en-US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99FB3-4B46-4738-A80B-8D3E1BEF24EE}"/>
              </a:ext>
            </a:extLst>
          </p:cNvPr>
          <p:cNvSpPr txBox="1"/>
          <p:nvPr/>
        </p:nvSpPr>
        <p:spPr>
          <a:xfrm>
            <a:off x="622193" y="898087"/>
            <a:ext cx="317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Average Soil Moisture Content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C2AF72-B761-4663-95E0-EB381CF0811C}"/>
              </a:ext>
            </a:extLst>
          </p:cNvPr>
          <p:cNvSpPr txBox="1"/>
          <p:nvPr/>
        </p:nvSpPr>
        <p:spPr>
          <a:xfrm>
            <a:off x="5810559" y="948928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Flash Flood Guidance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A6886-5383-4DDE-BBBC-A42A56647576}"/>
              </a:ext>
            </a:extLst>
          </p:cNvPr>
          <p:cNvSpPr/>
          <p:nvPr/>
        </p:nvSpPr>
        <p:spPr>
          <a:xfrm>
            <a:off x="-42532" y="6527546"/>
            <a:ext cx="32758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Mekong River Commission Flash Flood Guidance </a:t>
            </a:r>
            <a:endParaRPr lang="th-TH" sz="15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F91B33-B0F9-47B3-95E7-54AB0E0D500C}"/>
              </a:ext>
            </a:extLst>
          </p:cNvPr>
          <p:cNvCxnSpPr/>
          <p:nvPr/>
        </p:nvCxnSpPr>
        <p:spPr bwMode="auto">
          <a:xfrm>
            <a:off x="481308" y="4437112"/>
            <a:ext cx="352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F60A4B-C7A5-4DC5-8B0D-1C313B92FA9B}"/>
              </a:ext>
            </a:extLst>
          </p:cNvPr>
          <p:cNvCxnSpPr/>
          <p:nvPr/>
        </p:nvCxnSpPr>
        <p:spPr bwMode="auto">
          <a:xfrm>
            <a:off x="5123561" y="4462699"/>
            <a:ext cx="352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9ABF6A8-A638-439B-B587-D2FF7E8E477C}"/>
              </a:ext>
            </a:extLst>
          </p:cNvPr>
          <p:cNvSpPr/>
          <p:nvPr/>
        </p:nvSpPr>
        <p:spPr bwMode="auto">
          <a:xfrm rot="16200000">
            <a:off x="611560" y="3933056"/>
            <a:ext cx="504056" cy="216024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35287B-D4CA-4151-8F86-84F42E3C33D8}"/>
              </a:ext>
            </a:extLst>
          </p:cNvPr>
          <p:cNvSpPr txBox="1"/>
          <p:nvPr/>
        </p:nvSpPr>
        <p:spPr>
          <a:xfrm>
            <a:off x="-21990" y="3163615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ดินค่อนข้างแห้ง</a:t>
            </a:r>
            <a:endParaRPr lang="en-US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(0.0-0.4)</a:t>
            </a:r>
            <a:endParaRPr lang="th-TH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4000AF4-F246-4C95-AE2C-6569FC7D5F70}"/>
              </a:ext>
            </a:extLst>
          </p:cNvPr>
          <p:cNvSpPr/>
          <p:nvPr/>
        </p:nvSpPr>
        <p:spPr bwMode="auto">
          <a:xfrm rot="16200000">
            <a:off x="5332121" y="3933056"/>
            <a:ext cx="504056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4A1EB4-A309-45D2-B61C-EB7C67F8DC72}"/>
              </a:ext>
            </a:extLst>
          </p:cNvPr>
          <p:cNvSpPr txBox="1"/>
          <p:nvPr/>
        </p:nvSpPr>
        <p:spPr>
          <a:xfrm>
            <a:off x="4427984" y="3079958"/>
            <a:ext cx="1875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ศักยภาพในการรองรับ</a:t>
            </a:r>
          </a:p>
          <a:p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&gt; 200 mm</a:t>
            </a:r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en-US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6hrs)</a:t>
            </a:r>
            <a:endParaRPr lang="th-TH" sz="22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375866D-F26A-4BE3-AF14-1DCED20F7FB8}"/>
              </a:ext>
            </a:extLst>
          </p:cNvPr>
          <p:cNvSpPr/>
          <p:nvPr/>
        </p:nvSpPr>
        <p:spPr bwMode="auto">
          <a:xfrm rot="5400000">
            <a:off x="602025" y="4725144"/>
            <a:ext cx="504056" cy="21602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26014A-899E-4460-BE53-018748805FB1}"/>
              </a:ext>
            </a:extLst>
          </p:cNvPr>
          <p:cNvSpPr txBox="1"/>
          <p:nvPr/>
        </p:nvSpPr>
        <p:spPr>
          <a:xfrm>
            <a:off x="1461" y="5323855"/>
            <a:ext cx="1306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ดินค่อนข้างชื้น</a:t>
            </a:r>
            <a:endParaRPr lang="en-US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2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(0.2-0.6)</a:t>
            </a:r>
            <a:endParaRPr lang="th-TH" sz="2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62E6B4-79A4-4C2C-A20C-0D0F5CD534F7}"/>
              </a:ext>
            </a:extLst>
          </p:cNvPr>
          <p:cNvSpPr/>
          <p:nvPr/>
        </p:nvSpPr>
        <p:spPr bwMode="auto">
          <a:xfrm rot="5400000">
            <a:off x="5332121" y="4725144"/>
            <a:ext cx="504056" cy="216024"/>
          </a:xfrm>
          <a:prstGeom prst="rightArrow">
            <a:avLst/>
          </a:prstGeom>
          <a:solidFill>
            <a:srgbClr val="FF99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FD838E-774D-4E5A-B0C6-950BF0E51DA5}"/>
              </a:ext>
            </a:extLst>
          </p:cNvPr>
          <p:cNvSpPr txBox="1"/>
          <p:nvPr/>
        </p:nvSpPr>
        <p:spPr>
          <a:xfrm>
            <a:off x="4302439" y="5088549"/>
            <a:ext cx="19111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ศักยภาพในการรองรับ</a:t>
            </a:r>
          </a:p>
          <a:p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100-200 mm</a:t>
            </a:r>
            <a:r>
              <a:rPr lang="th-TH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en-US" sz="22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6hrs)</a:t>
            </a:r>
            <a:endParaRPr lang="th-TH" sz="22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997709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1143000" y="2133600"/>
            <a:ext cx="7315200" cy="1162050"/>
          </a:xfrm>
        </p:spPr>
        <p:txBody>
          <a:bodyPr/>
          <a:lstStyle/>
          <a:p>
            <a:pPr algn="ctr" eaLnBrk="1" hangingPunct="1"/>
            <a:r>
              <a:rPr lang="en-US" sz="6000">
                <a:latin typeface="Times New Roman" pitchFamily="18" charset="0"/>
                <a:cs typeface="Times New Roman" pitchFamily="18" charset="0"/>
              </a:rPr>
              <a:t>Thank You</a:t>
            </a:r>
            <a:endParaRPr lang="en-GB" sz="6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3" name="Picture 8" descr="girl04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925" y="4076700"/>
            <a:ext cx="473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9" descr="boy01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038600"/>
            <a:ext cx="4365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11" descr="fina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68613" y="3660775"/>
            <a:ext cx="3684587" cy="274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7" descr="logo dw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29050" y="214313"/>
            <a:ext cx="1454150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5">
            <a:extLst>
              <a:ext uri="{FF2B5EF4-FFF2-40B4-BE49-F238E27FC236}">
                <a16:creationId xmlns:a16="http://schemas.microsoft.com/office/drawing/2014/main" id="{46EE7D5D-DBC9-47AD-AAFB-4F23786E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57250"/>
            <a:ext cx="89916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ชื่อเรื่อง 1">
            <a:extLst>
              <a:ext uri="{FF2B5EF4-FFF2-40B4-BE49-F238E27FC236}">
                <a16:creationId xmlns:a16="http://schemas.microsoft.com/office/drawing/2014/main" id="{28E948A9-A629-438A-BFB1-95A1A09FB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41275"/>
            <a:ext cx="90678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แม่น้ำโขงที่สถานีเชียงแสน</a:t>
            </a:r>
          </a:p>
        </p:txBody>
      </p:sp>
      <p:sp>
        <p:nvSpPr>
          <p:cNvPr id="24580" name="ตัวยึดหมายเลขภาพนิ่ง 2">
            <a:extLst>
              <a:ext uri="{FF2B5EF4-FFF2-40B4-BE49-F238E27FC236}">
                <a16:creationId xmlns:a16="http://schemas.microsoft.com/office/drawing/2014/main" id="{C7A09481-5D1D-488A-AAE3-58F50B15B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05BD171E-00F3-4197-86B7-D91634BA73FC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021C76A9-3D1B-43CE-83FD-2C0370887898}"/>
              </a:ext>
            </a:extLst>
          </p:cNvPr>
          <p:cNvGraphicFramePr>
            <a:graphicFrameLocks noGrp="1"/>
          </p:cNvGraphicFramePr>
          <p:nvPr/>
        </p:nvGraphicFramePr>
        <p:xfrm>
          <a:off x="3705225" y="2205038"/>
          <a:ext cx="2451100" cy="144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43" marR="91443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2,700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81" marR="91481" marT="33734" marB="3373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 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43" marR="91443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2,480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481" marR="91481" marT="33734" marB="33734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592" name="TextBox 74">
            <a:extLst>
              <a:ext uri="{FF2B5EF4-FFF2-40B4-BE49-F238E27FC236}">
                <a16:creationId xmlns:a16="http://schemas.microsoft.com/office/drawing/2014/main" id="{25DB2FF3-DE4F-4877-BDB7-58B98BB92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28900" y="1196975"/>
            <a:ext cx="1152525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+450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cxnSp>
        <p:nvCxnSpPr>
          <p:cNvPr id="24593" name="Straight Connector 15">
            <a:extLst>
              <a:ext uri="{FF2B5EF4-FFF2-40B4-BE49-F238E27FC236}">
                <a16:creationId xmlns:a16="http://schemas.microsoft.com/office/drawing/2014/main" id="{0CCB0F33-9993-47BD-8860-BF9DA7626CB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69088" y="2860675"/>
            <a:ext cx="0" cy="2665413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94" name="Picture 82">
            <a:extLst>
              <a:ext uri="{FF2B5EF4-FFF2-40B4-BE49-F238E27FC236}">
                <a16:creationId xmlns:a16="http://schemas.microsoft.com/office/drawing/2014/main" id="{4A9B70A8-7184-4A59-AF30-75A284CA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038" y="2781300"/>
            <a:ext cx="311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5" name="TextBox 74">
            <a:extLst>
              <a:ext uri="{FF2B5EF4-FFF2-40B4-BE49-F238E27FC236}">
                <a16:creationId xmlns:a16="http://schemas.microsoft.com/office/drawing/2014/main" id="{51373D6C-DD10-4D9F-9103-D25F7705B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9263" y="2420938"/>
            <a:ext cx="1296988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+1,570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596" name="TextBox 74">
            <a:extLst>
              <a:ext uri="{FF2B5EF4-FFF2-40B4-BE49-F238E27FC236}">
                <a16:creationId xmlns:a16="http://schemas.microsoft.com/office/drawing/2014/main" id="{CCC466B3-D4E8-4F40-9BA0-FCE14ED19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765175"/>
            <a:ext cx="647700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-250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597" name="TextBox 74">
            <a:extLst>
              <a:ext uri="{FF2B5EF4-FFF2-40B4-BE49-F238E27FC236}">
                <a16:creationId xmlns:a16="http://schemas.microsoft.com/office/drawing/2014/main" id="{C7703DAD-50D1-4394-84A8-8E033793B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16238" y="2852738"/>
            <a:ext cx="1296988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+2,150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598" name="TextBox 74">
            <a:extLst>
              <a:ext uri="{FF2B5EF4-FFF2-40B4-BE49-F238E27FC236}">
                <a16:creationId xmlns:a16="http://schemas.microsoft.com/office/drawing/2014/main" id="{B17FC1BA-8861-4287-8ADA-C6E4EAF79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28900" y="476250"/>
            <a:ext cx="1008062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599" name="TextBox 74">
            <a:extLst>
              <a:ext uri="{FF2B5EF4-FFF2-40B4-BE49-F238E27FC236}">
                <a16:creationId xmlns:a16="http://schemas.microsoft.com/office/drawing/2014/main" id="{B6EE5DD1-CE87-477D-AFE7-48A79A08C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14625" y="862013"/>
            <a:ext cx="1152525" cy="33972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+630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0" name="TextBox 74">
            <a:extLst>
              <a:ext uri="{FF2B5EF4-FFF2-40B4-BE49-F238E27FC236}">
                <a16:creationId xmlns:a16="http://schemas.microsoft.com/office/drawing/2014/main" id="{73CD4ADC-ED7F-41AA-BDA3-50DC7D886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0"/>
            <a:ext cx="576262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-40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1" name="TextBox 74">
            <a:extLst>
              <a:ext uri="{FF2B5EF4-FFF2-40B4-BE49-F238E27FC236}">
                <a16:creationId xmlns:a16="http://schemas.microsoft.com/office/drawing/2014/main" id="{CF38B484-9117-4B3F-B8D7-9A1A60AAA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39863" y="1763713"/>
            <a:ext cx="935038" cy="336550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-1,470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2" name="TextBox 74">
            <a:extLst>
              <a:ext uri="{FF2B5EF4-FFF2-40B4-BE49-F238E27FC236}">
                <a16:creationId xmlns:a16="http://schemas.microsoft.com/office/drawing/2014/main" id="{777D0CED-F5BD-49C5-8098-3780CDC8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1557338"/>
            <a:ext cx="116840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+ 610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3" name="TextBox 74">
            <a:extLst>
              <a:ext uri="{FF2B5EF4-FFF2-40B4-BE49-F238E27FC236}">
                <a16:creationId xmlns:a16="http://schemas.microsoft.com/office/drawing/2014/main" id="{98C06A55-AC5C-4F15-B55B-F9F0B53CF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44800" y="1989138"/>
            <a:ext cx="1152525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+520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4604" name="Picture 82">
            <a:extLst>
              <a:ext uri="{FF2B5EF4-FFF2-40B4-BE49-F238E27FC236}">
                <a16:creationId xmlns:a16="http://schemas.microsoft.com/office/drawing/2014/main" id="{28CD783A-BB44-4D39-AEE5-DAD5DC2D8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5" y="2781300"/>
            <a:ext cx="2889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5" name="Picture 82">
            <a:extLst>
              <a:ext uri="{FF2B5EF4-FFF2-40B4-BE49-F238E27FC236}">
                <a16:creationId xmlns:a16="http://schemas.microsoft.com/office/drawing/2014/main" id="{7D9D3776-9166-42C1-9370-31624F46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2428875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>
            <a:extLst>
              <a:ext uri="{FF2B5EF4-FFF2-40B4-BE49-F238E27FC236}">
                <a16:creationId xmlns:a16="http://schemas.microsoft.com/office/drawing/2014/main" id="{23448C51-BA2B-4682-8825-96F49F97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7488" y="3455988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7" name="TextBox 74">
            <a:extLst>
              <a:ext uri="{FF2B5EF4-FFF2-40B4-BE49-F238E27FC236}">
                <a16:creationId xmlns:a16="http://schemas.microsoft.com/office/drawing/2014/main" id="{0492E52E-D9FB-48B8-812B-AE8797700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31913" y="404813"/>
            <a:ext cx="64770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-170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8" name="TextBox 74">
            <a:extLst>
              <a:ext uri="{FF2B5EF4-FFF2-40B4-BE49-F238E27FC236}">
                <a16:creationId xmlns:a16="http://schemas.microsoft.com/office/drawing/2014/main" id="{3612B5DA-8823-43E4-BC0B-FBE567D69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588" y="3719513"/>
            <a:ext cx="719137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  220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09" name="TextBox 74">
            <a:extLst>
              <a:ext uri="{FF2B5EF4-FFF2-40B4-BE49-F238E27FC236}">
                <a16:creationId xmlns:a16="http://schemas.microsoft.com/office/drawing/2014/main" id="{DC4A479C-7134-4B92-9505-68AF5DDC9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3789363"/>
            <a:ext cx="1152525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4610" name="TextBox 74">
            <a:extLst>
              <a:ext uri="{FF2B5EF4-FFF2-40B4-BE49-F238E27FC236}">
                <a16:creationId xmlns:a16="http://schemas.microsoft.com/office/drawing/2014/main" id="{88A1F747-82BA-449E-8000-8721E9A8D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0650" y="93663"/>
            <a:ext cx="1008062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683722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5">
            <a:extLst>
              <a:ext uri="{FF2B5EF4-FFF2-40B4-BE49-F238E27FC236}">
                <a16:creationId xmlns:a16="http://schemas.microsoft.com/office/drawing/2014/main" id="{A0811FDB-5E86-436E-8CA7-735B1B668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071563"/>
            <a:ext cx="8983663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ชื่อเรื่อง 1">
            <a:extLst>
              <a:ext uri="{FF2B5EF4-FFF2-40B4-BE49-F238E27FC236}">
                <a16:creationId xmlns:a16="http://schemas.microsoft.com/office/drawing/2014/main" id="{F72CF130-C077-40EA-8448-B09519E9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41275"/>
            <a:ext cx="90678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แม่น้ำโขงที่สถานีเชียงคาน</a:t>
            </a:r>
          </a:p>
        </p:txBody>
      </p:sp>
      <p:sp>
        <p:nvSpPr>
          <p:cNvPr id="25604" name="ตัวยึดหมายเลขภาพนิ่ง 2">
            <a:extLst>
              <a:ext uri="{FF2B5EF4-FFF2-40B4-BE49-F238E27FC236}">
                <a16:creationId xmlns:a16="http://schemas.microsoft.com/office/drawing/2014/main" id="{7BBE4F03-9A8D-423A-8ED7-0A1350558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896CADF5-CF0D-441A-9B25-445192F44F80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2E83249A-CA3C-4582-BD6B-4F9428733475}"/>
              </a:ext>
            </a:extLst>
          </p:cNvPr>
          <p:cNvGraphicFramePr>
            <a:graphicFrameLocks noGrp="1"/>
          </p:cNvGraphicFramePr>
          <p:nvPr/>
        </p:nvGraphicFramePr>
        <p:xfrm>
          <a:off x="3705225" y="2205038"/>
          <a:ext cx="2451100" cy="144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43" marR="91443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2,470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81" marR="91481" marT="33734" marB="33734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 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43" marR="91443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3,220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481" marR="91481" marT="33734" marB="33734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616" name="TextBox 74">
            <a:extLst>
              <a:ext uri="{FF2B5EF4-FFF2-40B4-BE49-F238E27FC236}">
                <a16:creationId xmlns:a16="http://schemas.microsoft.com/office/drawing/2014/main" id="{3FB7E815-7BE3-4E7E-80AE-BD6E6A708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28900" y="1196975"/>
            <a:ext cx="1152525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+450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cxnSp>
        <p:nvCxnSpPr>
          <p:cNvPr id="25617" name="Straight Connector 15">
            <a:extLst>
              <a:ext uri="{FF2B5EF4-FFF2-40B4-BE49-F238E27FC236}">
                <a16:creationId xmlns:a16="http://schemas.microsoft.com/office/drawing/2014/main" id="{CD0BAA58-65CB-451B-A172-0B8F951EBCC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643688" y="2897188"/>
            <a:ext cx="0" cy="2665412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8" name="Picture 82">
            <a:extLst>
              <a:ext uri="{FF2B5EF4-FFF2-40B4-BE49-F238E27FC236}">
                <a16:creationId xmlns:a16="http://schemas.microsoft.com/office/drawing/2014/main" id="{C0B0DB32-F40D-47E2-80DD-1270611A2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038" y="2781300"/>
            <a:ext cx="3111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9" name="TextBox 74">
            <a:extLst>
              <a:ext uri="{FF2B5EF4-FFF2-40B4-BE49-F238E27FC236}">
                <a16:creationId xmlns:a16="http://schemas.microsoft.com/office/drawing/2014/main" id="{047CA008-01B2-44B7-B05D-D3804312D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9263" y="2420938"/>
            <a:ext cx="1296988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+1,570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0" name="TextBox 74">
            <a:extLst>
              <a:ext uri="{FF2B5EF4-FFF2-40B4-BE49-F238E27FC236}">
                <a16:creationId xmlns:a16="http://schemas.microsoft.com/office/drawing/2014/main" id="{4E62060F-4533-4F1A-81DB-9A166D2C4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765175"/>
            <a:ext cx="647700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-250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1" name="TextBox 74">
            <a:extLst>
              <a:ext uri="{FF2B5EF4-FFF2-40B4-BE49-F238E27FC236}">
                <a16:creationId xmlns:a16="http://schemas.microsoft.com/office/drawing/2014/main" id="{B3FC7C68-DD32-484D-98CA-3A2AABF48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16238" y="2852738"/>
            <a:ext cx="1296988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+2,150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2" name="TextBox 74">
            <a:extLst>
              <a:ext uri="{FF2B5EF4-FFF2-40B4-BE49-F238E27FC236}">
                <a16:creationId xmlns:a16="http://schemas.microsoft.com/office/drawing/2014/main" id="{22EABE4C-84B7-4CE1-9F92-D3BCC17FF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28900" y="476250"/>
            <a:ext cx="1008062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3" name="TextBox 74">
            <a:extLst>
              <a:ext uri="{FF2B5EF4-FFF2-40B4-BE49-F238E27FC236}">
                <a16:creationId xmlns:a16="http://schemas.microsoft.com/office/drawing/2014/main" id="{133154DB-11A3-4C62-AD7D-5B5833A06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14625" y="862013"/>
            <a:ext cx="1152525" cy="33972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+630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4" name="TextBox 74">
            <a:extLst>
              <a:ext uri="{FF2B5EF4-FFF2-40B4-BE49-F238E27FC236}">
                <a16:creationId xmlns:a16="http://schemas.microsoft.com/office/drawing/2014/main" id="{02D74866-69D7-4829-9302-134152446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0"/>
            <a:ext cx="576262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-40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5" name="TextBox 74">
            <a:extLst>
              <a:ext uri="{FF2B5EF4-FFF2-40B4-BE49-F238E27FC236}">
                <a16:creationId xmlns:a16="http://schemas.microsoft.com/office/drawing/2014/main" id="{B76A9CF1-1A9B-423E-B6F7-6F73868DE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39863" y="1763713"/>
            <a:ext cx="935038" cy="336550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-1,470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6" name="TextBox 74">
            <a:extLst>
              <a:ext uri="{FF2B5EF4-FFF2-40B4-BE49-F238E27FC236}">
                <a16:creationId xmlns:a16="http://schemas.microsoft.com/office/drawing/2014/main" id="{04363118-CE5F-4414-90E3-BF62BB9A1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1557338"/>
            <a:ext cx="116840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+ 610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27" name="TextBox 74">
            <a:extLst>
              <a:ext uri="{FF2B5EF4-FFF2-40B4-BE49-F238E27FC236}">
                <a16:creationId xmlns:a16="http://schemas.microsoft.com/office/drawing/2014/main" id="{3DB315DB-7E7A-4E8F-A0AC-5BEE9F10B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44800" y="1989138"/>
            <a:ext cx="1152525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+520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5628" name="Picture 82">
            <a:extLst>
              <a:ext uri="{FF2B5EF4-FFF2-40B4-BE49-F238E27FC236}">
                <a16:creationId xmlns:a16="http://schemas.microsoft.com/office/drawing/2014/main" id="{E0EB0456-52C0-4EB2-ABD6-495329BB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375" y="2781300"/>
            <a:ext cx="2889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9" name="Picture 82">
            <a:extLst>
              <a:ext uri="{FF2B5EF4-FFF2-40B4-BE49-F238E27FC236}">
                <a16:creationId xmlns:a16="http://schemas.microsoft.com/office/drawing/2014/main" id="{0DCC7C95-29B1-4A04-AF0E-B9756706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465388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0" name="Picture 82">
            <a:extLst>
              <a:ext uri="{FF2B5EF4-FFF2-40B4-BE49-F238E27FC236}">
                <a16:creationId xmlns:a16="http://schemas.microsoft.com/office/drawing/2014/main" id="{FC0E9BE2-D0E6-4E94-A5E4-BEBE1FEF9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7488" y="3455988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31" name="TextBox 74">
            <a:extLst>
              <a:ext uri="{FF2B5EF4-FFF2-40B4-BE49-F238E27FC236}">
                <a16:creationId xmlns:a16="http://schemas.microsoft.com/office/drawing/2014/main" id="{11B219BE-86EE-426D-B432-1F75FD50B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31913" y="404813"/>
            <a:ext cx="64770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-170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32" name="TextBox 74">
            <a:extLst>
              <a:ext uri="{FF2B5EF4-FFF2-40B4-BE49-F238E27FC236}">
                <a16:creationId xmlns:a16="http://schemas.microsoft.com/office/drawing/2014/main" id="{B769C37A-5A04-4A67-AFCE-2F50CB308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8588" y="3719513"/>
            <a:ext cx="719137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  750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33" name="TextBox 74">
            <a:extLst>
              <a:ext uri="{FF2B5EF4-FFF2-40B4-BE49-F238E27FC236}">
                <a16:creationId xmlns:a16="http://schemas.microsoft.com/office/drawing/2014/main" id="{301814FF-A77E-4A45-BA58-06DFD0296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3789363"/>
            <a:ext cx="1152525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5634" name="TextBox 74">
            <a:extLst>
              <a:ext uri="{FF2B5EF4-FFF2-40B4-BE49-F238E27FC236}">
                <a16:creationId xmlns:a16="http://schemas.microsoft.com/office/drawing/2014/main" id="{83AB3186-40B3-4351-8AF3-F2E079ED5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0650" y="93663"/>
            <a:ext cx="1008062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7566309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9">
            <a:extLst>
              <a:ext uri="{FF2B5EF4-FFF2-40B4-BE49-F238E27FC236}">
                <a16:creationId xmlns:a16="http://schemas.microsoft.com/office/drawing/2014/main" id="{2E266EF0-B11E-458F-913C-34C9FA01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857250"/>
            <a:ext cx="8975725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ตัวยึดหมายเลขภาพนิ่ง 2">
            <a:extLst>
              <a:ext uri="{FF2B5EF4-FFF2-40B4-BE49-F238E27FC236}">
                <a16:creationId xmlns:a16="http://schemas.microsoft.com/office/drawing/2014/main" id="{E75B60B8-0D13-48DB-B472-617FC074C4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78439246-9998-4327-A199-DCDEDCEB8A95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8" name="ชื่อเรื่อง 1">
            <a:extLst>
              <a:ext uri="{FF2B5EF4-FFF2-40B4-BE49-F238E27FC236}">
                <a16:creationId xmlns:a16="http://schemas.microsoft.com/office/drawing/2014/main" id="{B5D34A06-7C5A-4FEE-AE30-7428257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" y="0"/>
            <a:ext cx="90678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แม่น้ำโขงที่สถานีหนองคาย</a:t>
            </a:r>
          </a:p>
        </p:txBody>
      </p:sp>
      <p:graphicFrame>
        <p:nvGraphicFramePr>
          <p:cNvPr id="16" name="ตาราง 15">
            <a:extLst>
              <a:ext uri="{FF2B5EF4-FFF2-40B4-BE49-F238E27FC236}">
                <a16:creationId xmlns:a16="http://schemas.microsoft.com/office/drawing/2014/main" id="{999338D3-9460-4A3E-8313-1C5FBDCCC05B}"/>
              </a:ext>
            </a:extLst>
          </p:cNvPr>
          <p:cNvGraphicFramePr>
            <a:graphicFrameLocks noGrp="1"/>
          </p:cNvGraphicFramePr>
          <p:nvPr/>
        </p:nvGraphicFramePr>
        <p:xfrm>
          <a:off x="3349625" y="2200275"/>
          <a:ext cx="2735263" cy="144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05" marR="91405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2,310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63" marR="91463" marT="31638" marB="31638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</a:t>
                      </a:r>
                      <a:r>
                        <a:rPr lang="th-TH" sz="1800" b="1" baseline="0" dirty="0"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05" marR="91405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2,850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463" marR="91463" marT="31638" marB="3163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640" name="Straight Connector 14">
            <a:extLst>
              <a:ext uri="{FF2B5EF4-FFF2-40B4-BE49-F238E27FC236}">
                <a16:creationId xmlns:a16="http://schemas.microsoft.com/office/drawing/2014/main" id="{835A0D06-CA45-42C5-BA5B-687AE413002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623050" y="2616200"/>
            <a:ext cx="22225" cy="2914650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641" name="Picture 82">
            <a:extLst>
              <a:ext uri="{FF2B5EF4-FFF2-40B4-BE49-F238E27FC236}">
                <a16:creationId xmlns:a16="http://schemas.microsoft.com/office/drawing/2014/main" id="{459B1111-56A3-4C4A-832E-9BA85572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5300" y="2781300"/>
            <a:ext cx="328612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2" name="TextBox 1">
            <a:extLst>
              <a:ext uri="{FF2B5EF4-FFF2-40B4-BE49-F238E27FC236}">
                <a16:creationId xmlns:a16="http://schemas.microsoft.com/office/drawing/2014/main" id="{EA373295-FBD2-4E64-B13F-53BD1664D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43313" y="1125538"/>
            <a:ext cx="1152525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+580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43" name="TextBox 1">
            <a:extLst>
              <a:ext uri="{FF2B5EF4-FFF2-40B4-BE49-F238E27FC236}">
                <a16:creationId xmlns:a16="http://schemas.microsoft.com/office/drawing/2014/main" id="{7E34784E-C5D0-4774-A551-F381ADF7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36963" y="1989138"/>
            <a:ext cx="1150938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+1,130 cms</a:t>
            </a:r>
            <a:endParaRPr kumimoji="0" lang="th-TH" altLang="th-TH" sz="1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44" name="Picture 82">
            <a:extLst>
              <a:ext uri="{FF2B5EF4-FFF2-40B4-BE49-F238E27FC236}">
                <a16:creationId xmlns:a16="http://schemas.microsoft.com/office/drawing/2014/main" id="{CE409ACF-5340-4377-8D46-C9E602E4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638" y="2852738"/>
            <a:ext cx="3111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5" name="Picture 82">
            <a:extLst>
              <a:ext uri="{FF2B5EF4-FFF2-40B4-BE49-F238E27FC236}">
                <a16:creationId xmlns:a16="http://schemas.microsoft.com/office/drawing/2014/main" id="{A4011D14-E684-4AAF-8C91-734FAD88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195513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6" name="TextBox 74">
            <a:extLst>
              <a:ext uri="{FF2B5EF4-FFF2-40B4-BE49-F238E27FC236}">
                <a16:creationId xmlns:a16="http://schemas.microsoft.com/office/drawing/2014/main" id="{67797629-7CB7-4BA8-ADEB-3A8200A1E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36738" y="1125538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-180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6647" name="TextBox 1">
            <a:extLst>
              <a:ext uri="{FF2B5EF4-FFF2-40B4-BE49-F238E27FC236}">
                <a16:creationId xmlns:a16="http://schemas.microsoft.com/office/drawing/2014/main" id="{40A8AEA8-3A3F-4E4E-8E00-822AEB480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36963" y="2852738"/>
            <a:ext cx="1150938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4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+1,370 cms</a:t>
            </a:r>
            <a:endParaRPr kumimoji="0" lang="th-TH" altLang="th-TH" sz="14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48" name="TextBox 1">
            <a:extLst>
              <a:ext uri="{FF2B5EF4-FFF2-40B4-BE49-F238E27FC236}">
                <a16:creationId xmlns:a16="http://schemas.microsoft.com/office/drawing/2014/main" id="{D3502795-A08A-41F9-BEB9-D4F1BD9CD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36963" y="1557338"/>
            <a:ext cx="1152525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+990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49" name="TextBox 74">
            <a:extLst>
              <a:ext uri="{FF2B5EF4-FFF2-40B4-BE49-F238E27FC236}">
                <a16:creationId xmlns:a16="http://schemas.microsoft.com/office/drawing/2014/main" id="{368ECA8E-22D8-4E11-ADD0-32046A4E0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36738" y="2060575"/>
            <a:ext cx="935038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-3,470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6650" name="TextBox 74">
            <a:extLst>
              <a:ext uri="{FF2B5EF4-FFF2-40B4-BE49-F238E27FC236}">
                <a16:creationId xmlns:a16="http://schemas.microsoft.com/office/drawing/2014/main" id="{B0A8F90C-2A69-473B-B4A6-09534A759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850" y="3735388"/>
            <a:ext cx="935038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-540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6651" name="TextBox 1">
            <a:extLst>
              <a:ext uri="{FF2B5EF4-FFF2-40B4-BE49-F238E27FC236}">
                <a16:creationId xmlns:a16="http://schemas.microsoft.com/office/drawing/2014/main" id="{74EDE53E-FD4E-48E2-877E-583BD4E83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565525" y="2420938"/>
            <a:ext cx="1295400" cy="419100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+2,640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652" name="Picture 82">
            <a:extLst>
              <a:ext uri="{FF2B5EF4-FFF2-40B4-BE49-F238E27FC236}">
                <a16:creationId xmlns:a16="http://schemas.microsoft.com/office/drawing/2014/main" id="{F70F4D5D-D702-4E57-BA6F-1405DB4FE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7163" y="2636838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3885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5">
            <a:extLst>
              <a:ext uri="{FF2B5EF4-FFF2-40B4-BE49-F238E27FC236}">
                <a16:creationId xmlns:a16="http://schemas.microsoft.com/office/drawing/2014/main" id="{ADDA0156-2E62-47E0-9A32-C3F4CB16B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857250"/>
            <a:ext cx="89757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ตัวยึดหมายเลขภาพนิ่ง 2">
            <a:extLst>
              <a:ext uri="{FF2B5EF4-FFF2-40B4-BE49-F238E27FC236}">
                <a16:creationId xmlns:a16="http://schemas.microsoft.com/office/drawing/2014/main" id="{23EBD44F-9527-4D03-A2B5-E4671732D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16D9FA85-4208-4D98-AE29-399C4EF4EBB1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52" name="ชื่อเรื่อง 1">
            <a:extLst>
              <a:ext uri="{FF2B5EF4-FFF2-40B4-BE49-F238E27FC236}">
                <a16:creationId xmlns:a16="http://schemas.microsoft.com/office/drawing/2014/main" id="{853AE877-BADA-4993-AF7F-DE17B860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แม่น้ำโขงที่สถานีนครพนม</a:t>
            </a:r>
          </a:p>
        </p:txBody>
      </p:sp>
      <p:sp>
        <p:nvSpPr>
          <p:cNvPr id="27653" name="TextBox 1">
            <a:extLst>
              <a:ext uri="{FF2B5EF4-FFF2-40B4-BE49-F238E27FC236}">
                <a16:creationId xmlns:a16="http://schemas.microsoft.com/office/drawing/2014/main" id="{4D8F859D-6035-45E7-A142-EBE6840CD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8588" y="841375"/>
            <a:ext cx="1228725" cy="35401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+ 620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ตาราง 15">
            <a:extLst>
              <a:ext uri="{FF2B5EF4-FFF2-40B4-BE49-F238E27FC236}">
                <a16:creationId xmlns:a16="http://schemas.microsoft.com/office/drawing/2014/main" id="{9E21E52C-D3E5-491D-83CE-4A86CAAF2E9B}"/>
              </a:ext>
            </a:extLst>
          </p:cNvPr>
          <p:cNvGraphicFramePr>
            <a:graphicFrameLocks noGrp="1"/>
          </p:cNvGraphicFramePr>
          <p:nvPr/>
        </p:nvGraphicFramePr>
        <p:xfrm>
          <a:off x="3475038" y="2208213"/>
          <a:ext cx="2593975" cy="144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66" marR="91466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3,090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3" marR="91433" marT="31638" marB="31638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 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66" marR="91466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3,950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433" marR="91433" marT="31638" marB="3163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65" name="TextBox 76">
            <a:extLst>
              <a:ext uri="{FF2B5EF4-FFF2-40B4-BE49-F238E27FC236}">
                <a16:creationId xmlns:a16="http://schemas.microsoft.com/office/drawing/2014/main" id="{445713FE-A703-4E0A-97D7-78E7129FE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16238" y="2349500"/>
            <a:ext cx="1439863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+11,550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cxnSp>
        <p:nvCxnSpPr>
          <p:cNvPr id="27666" name="Straight Connector 2">
            <a:extLst>
              <a:ext uri="{FF2B5EF4-FFF2-40B4-BE49-F238E27FC236}">
                <a16:creationId xmlns:a16="http://schemas.microsoft.com/office/drawing/2014/main" id="{F3AE134C-1672-4BD0-9AB7-90E452AD3C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6225" y="2960688"/>
            <a:ext cx="12700" cy="2584450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67" name="TextBox 74">
            <a:extLst>
              <a:ext uri="{FF2B5EF4-FFF2-40B4-BE49-F238E27FC236}">
                <a16:creationId xmlns:a16="http://schemas.microsoft.com/office/drawing/2014/main" id="{942E330A-0A25-4936-94EE-79B9085F8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1889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-30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7668" name="TextBox 74">
            <a:extLst>
              <a:ext uri="{FF2B5EF4-FFF2-40B4-BE49-F238E27FC236}">
                <a16:creationId xmlns:a16="http://schemas.microsoft.com/office/drawing/2014/main" id="{A3B8EA1E-DD4C-4C24-B2C1-B8F981AB9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2276475"/>
            <a:ext cx="819150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-4,420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7669" name="TextBox 1">
            <a:extLst>
              <a:ext uri="{FF2B5EF4-FFF2-40B4-BE49-F238E27FC236}">
                <a16:creationId xmlns:a16="http://schemas.microsoft.com/office/drawing/2014/main" id="{EB83ABFD-121B-4716-9709-6F0F081B6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9263" y="2708275"/>
            <a:ext cx="13684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+2,290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70" name="TextBox 74">
            <a:extLst>
              <a:ext uri="{FF2B5EF4-FFF2-40B4-BE49-F238E27FC236}">
                <a16:creationId xmlns:a16="http://schemas.microsoft.com/office/drawing/2014/main" id="{8DAE5221-71D5-49D9-A1DE-9305039B1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19161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-3,110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7671" name="Picture 82">
            <a:extLst>
              <a:ext uri="{FF2B5EF4-FFF2-40B4-BE49-F238E27FC236}">
                <a16:creationId xmlns:a16="http://schemas.microsoft.com/office/drawing/2014/main" id="{80A8B324-5CF0-4F2A-AE33-DC68C000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4388" y="3998913"/>
            <a:ext cx="2952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2" name="TextBox 74">
            <a:extLst>
              <a:ext uri="{FF2B5EF4-FFF2-40B4-BE49-F238E27FC236}">
                <a16:creationId xmlns:a16="http://schemas.microsoft.com/office/drawing/2014/main" id="{B22A05C0-15EB-4A19-A313-8CCED0E80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088" y="370046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-890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7673" name="TextBox 1">
            <a:extLst>
              <a:ext uri="{FF2B5EF4-FFF2-40B4-BE49-F238E27FC236}">
                <a16:creationId xmlns:a16="http://schemas.microsoft.com/office/drawing/2014/main" id="{DF5628F7-85FC-47C7-80BA-D03352FC7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1989138"/>
            <a:ext cx="1295400" cy="2873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+4,630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674" name="Picture 82">
            <a:extLst>
              <a:ext uri="{FF2B5EF4-FFF2-40B4-BE49-F238E27FC236}">
                <a16:creationId xmlns:a16="http://schemas.microsoft.com/office/drawing/2014/main" id="{4DC999F5-2A4F-482A-931E-9BED39E3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2562225"/>
            <a:ext cx="3111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5" name="Picture 82">
            <a:extLst>
              <a:ext uri="{FF2B5EF4-FFF2-40B4-BE49-F238E27FC236}">
                <a16:creationId xmlns:a16="http://schemas.microsoft.com/office/drawing/2014/main" id="{CB9537DE-45D0-47CD-B6D5-AEF5CFD0E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488" y="2976563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6" name="Picture 82">
            <a:extLst>
              <a:ext uri="{FF2B5EF4-FFF2-40B4-BE49-F238E27FC236}">
                <a16:creationId xmlns:a16="http://schemas.microsoft.com/office/drawing/2014/main" id="{5B1CD598-2F78-4E2D-8776-DC700640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475" y="3068638"/>
            <a:ext cx="2952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77" name="TextBox 1">
            <a:extLst>
              <a:ext uri="{FF2B5EF4-FFF2-40B4-BE49-F238E27FC236}">
                <a16:creationId xmlns:a16="http://schemas.microsoft.com/office/drawing/2014/main" id="{507728AD-4A10-4946-A747-1E4EE4674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44800" y="1536700"/>
            <a:ext cx="13684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+1,040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78" name="TextBox 74">
            <a:extLst>
              <a:ext uri="{FF2B5EF4-FFF2-40B4-BE49-F238E27FC236}">
                <a16:creationId xmlns:a16="http://schemas.microsoft.com/office/drawing/2014/main" id="{E2127D5D-0A45-4E2A-83D7-906A80ACF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6207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-100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7679" name="TextBox 74">
            <a:extLst>
              <a:ext uri="{FF2B5EF4-FFF2-40B4-BE49-F238E27FC236}">
                <a16:creationId xmlns:a16="http://schemas.microsoft.com/office/drawing/2014/main" id="{75A681F5-28ED-4757-B391-22F5A6688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89038" y="10525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-140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7680" name="TextBox 1">
            <a:extLst>
              <a:ext uri="{FF2B5EF4-FFF2-40B4-BE49-F238E27FC236}">
                <a16:creationId xmlns:a16="http://schemas.microsoft.com/office/drawing/2014/main" id="{54F5892F-5D77-4669-B09A-299172F4B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8588" y="415925"/>
            <a:ext cx="1228725" cy="35242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+ 240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81" name="TextBox 1">
            <a:extLst>
              <a:ext uri="{FF2B5EF4-FFF2-40B4-BE49-F238E27FC236}">
                <a16:creationId xmlns:a16="http://schemas.microsoft.com/office/drawing/2014/main" id="{147498F4-68C4-461B-8118-6876E05F4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57463" y="0"/>
            <a:ext cx="11525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682" name="TextBox 1">
            <a:extLst>
              <a:ext uri="{FF2B5EF4-FFF2-40B4-BE49-F238E27FC236}">
                <a16:creationId xmlns:a16="http://schemas.microsoft.com/office/drawing/2014/main" id="{A3897EAA-CFEF-4E8A-A564-DAC54C9C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11488" y="3233738"/>
            <a:ext cx="1160463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+ 650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69876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5">
            <a:extLst>
              <a:ext uri="{FF2B5EF4-FFF2-40B4-BE49-F238E27FC236}">
                <a16:creationId xmlns:a16="http://schemas.microsoft.com/office/drawing/2014/main" id="{EEE40537-C0C2-4D94-8870-C40354AA0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071563"/>
            <a:ext cx="8983663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ตัวยึดหมายเลขภาพนิ่ง 2">
            <a:extLst>
              <a:ext uri="{FF2B5EF4-FFF2-40B4-BE49-F238E27FC236}">
                <a16:creationId xmlns:a16="http://schemas.microsoft.com/office/drawing/2014/main" id="{A8A28ADC-0D9E-4412-B896-F08CBF875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C09DA212-4151-46D9-AB2F-072ECB627F5A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76" name="ชื่อเรื่อง 1">
            <a:extLst>
              <a:ext uri="{FF2B5EF4-FFF2-40B4-BE49-F238E27FC236}">
                <a16:creationId xmlns:a16="http://schemas.microsoft.com/office/drawing/2014/main" id="{4D3FB893-444E-4459-98F3-9D0F82947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แม่น้ำโขงที่สถานีมุกดาหาร</a:t>
            </a:r>
          </a:p>
        </p:txBody>
      </p:sp>
      <p:sp>
        <p:nvSpPr>
          <p:cNvPr id="28677" name="TextBox 1">
            <a:extLst>
              <a:ext uri="{FF2B5EF4-FFF2-40B4-BE49-F238E27FC236}">
                <a16:creationId xmlns:a16="http://schemas.microsoft.com/office/drawing/2014/main" id="{7EF499AE-1252-44D7-B98C-237B96EE4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8588" y="841375"/>
            <a:ext cx="1228725" cy="35401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+ 620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" name="ตาราง 15">
            <a:extLst>
              <a:ext uri="{FF2B5EF4-FFF2-40B4-BE49-F238E27FC236}">
                <a16:creationId xmlns:a16="http://schemas.microsoft.com/office/drawing/2014/main" id="{B7D24C0B-BD1B-4BE3-8FD0-81966297975C}"/>
              </a:ext>
            </a:extLst>
          </p:cNvPr>
          <p:cNvGraphicFramePr>
            <a:graphicFrameLocks noGrp="1"/>
          </p:cNvGraphicFramePr>
          <p:nvPr/>
        </p:nvGraphicFramePr>
        <p:xfrm>
          <a:off x="3475038" y="2208213"/>
          <a:ext cx="2593975" cy="144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66" marR="91466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3,120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33" marR="91433" marT="31638" marB="31638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 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66" marR="91466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3,650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433" marR="91433" marT="31638" marB="31638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689" name="TextBox 76">
            <a:extLst>
              <a:ext uri="{FF2B5EF4-FFF2-40B4-BE49-F238E27FC236}">
                <a16:creationId xmlns:a16="http://schemas.microsoft.com/office/drawing/2014/main" id="{0F01A440-D870-4153-AB80-AD6693735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16238" y="2349500"/>
            <a:ext cx="1439863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+11,550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cxnSp>
        <p:nvCxnSpPr>
          <p:cNvPr id="28690" name="Straight Connector 2">
            <a:extLst>
              <a:ext uri="{FF2B5EF4-FFF2-40B4-BE49-F238E27FC236}">
                <a16:creationId xmlns:a16="http://schemas.microsoft.com/office/drawing/2014/main" id="{993A39E7-8AE7-4723-8F90-E26C9CF859A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7663" y="2960688"/>
            <a:ext cx="12700" cy="2584450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1" name="TextBox 74">
            <a:extLst>
              <a:ext uri="{FF2B5EF4-FFF2-40B4-BE49-F238E27FC236}">
                <a16:creationId xmlns:a16="http://schemas.microsoft.com/office/drawing/2014/main" id="{B31D581D-F41E-4197-992F-43EEA28B8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1889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-30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8692" name="TextBox 74">
            <a:extLst>
              <a:ext uri="{FF2B5EF4-FFF2-40B4-BE49-F238E27FC236}">
                <a16:creationId xmlns:a16="http://schemas.microsoft.com/office/drawing/2014/main" id="{77BEC8C0-F787-4A88-9101-9C5645FAA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2276475"/>
            <a:ext cx="819150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-4,420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8693" name="TextBox 1">
            <a:extLst>
              <a:ext uri="{FF2B5EF4-FFF2-40B4-BE49-F238E27FC236}">
                <a16:creationId xmlns:a16="http://schemas.microsoft.com/office/drawing/2014/main" id="{2F084F4A-DA19-4993-B4FC-93FB1A860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89263" y="2708275"/>
            <a:ext cx="13684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+2,290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694" name="TextBox 74">
            <a:extLst>
              <a:ext uri="{FF2B5EF4-FFF2-40B4-BE49-F238E27FC236}">
                <a16:creationId xmlns:a16="http://schemas.microsoft.com/office/drawing/2014/main" id="{F91987A1-983D-40ED-B4A5-5BA48C331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19161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-3,110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8695" name="Picture 82">
            <a:extLst>
              <a:ext uri="{FF2B5EF4-FFF2-40B4-BE49-F238E27FC236}">
                <a16:creationId xmlns:a16="http://schemas.microsoft.com/office/drawing/2014/main" id="{385606A4-FE7C-492D-B314-0B7DEDB8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4388" y="3998913"/>
            <a:ext cx="2952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96" name="TextBox 74">
            <a:extLst>
              <a:ext uri="{FF2B5EF4-FFF2-40B4-BE49-F238E27FC236}">
                <a16:creationId xmlns:a16="http://schemas.microsoft.com/office/drawing/2014/main" id="{74F32051-6B61-440A-9A42-365CE265D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088" y="370046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-530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8697" name="TextBox 1">
            <a:extLst>
              <a:ext uri="{FF2B5EF4-FFF2-40B4-BE49-F238E27FC236}">
                <a16:creationId xmlns:a16="http://schemas.microsoft.com/office/drawing/2014/main" id="{5802B666-F22E-416F-B529-204B88475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700338" y="1989138"/>
            <a:ext cx="1295400" cy="2873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+4,630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8698" name="Picture 82">
            <a:extLst>
              <a:ext uri="{FF2B5EF4-FFF2-40B4-BE49-F238E27FC236}">
                <a16:creationId xmlns:a16="http://schemas.microsoft.com/office/drawing/2014/main" id="{C5BCF541-2145-4EB6-9EB0-78AD49D8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2562225"/>
            <a:ext cx="3111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9" name="Picture 82">
            <a:extLst>
              <a:ext uri="{FF2B5EF4-FFF2-40B4-BE49-F238E27FC236}">
                <a16:creationId xmlns:a16="http://schemas.microsoft.com/office/drawing/2014/main" id="{FACFA348-3C45-41D5-9D97-88FB8D56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2488" y="2976563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0" name="Picture 82">
            <a:extLst>
              <a:ext uri="{FF2B5EF4-FFF2-40B4-BE49-F238E27FC236}">
                <a16:creationId xmlns:a16="http://schemas.microsoft.com/office/drawing/2014/main" id="{943B67E9-12CF-4FDF-B356-17535F720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475" y="3068638"/>
            <a:ext cx="2952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TextBox 1">
            <a:extLst>
              <a:ext uri="{FF2B5EF4-FFF2-40B4-BE49-F238E27FC236}">
                <a16:creationId xmlns:a16="http://schemas.microsoft.com/office/drawing/2014/main" id="{43143FC1-6DF2-441E-A672-C0B6809FA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844800" y="1536700"/>
            <a:ext cx="13684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+1,040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702" name="TextBox 74">
            <a:extLst>
              <a:ext uri="{FF2B5EF4-FFF2-40B4-BE49-F238E27FC236}">
                <a16:creationId xmlns:a16="http://schemas.microsoft.com/office/drawing/2014/main" id="{4B642FD3-6DFA-4191-9AE5-304C98B5A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60475" y="6207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-100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8703" name="TextBox 74">
            <a:extLst>
              <a:ext uri="{FF2B5EF4-FFF2-40B4-BE49-F238E27FC236}">
                <a16:creationId xmlns:a16="http://schemas.microsoft.com/office/drawing/2014/main" id="{D914C421-6F2E-4637-86F0-DCEBCA235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89038" y="1052513"/>
            <a:ext cx="819150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-140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8704" name="TextBox 1">
            <a:extLst>
              <a:ext uri="{FF2B5EF4-FFF2-40B4-BE49-F238E27FC236}">
                <a16:creationId xmlns:a16="http://schemas.microsoft.com/office/drawing/2014/main" id="{B24524AD-E51D-4C47-949C-ABE3E313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668588" y="415925"/>
            <a:ext cx="1228725" cy="352425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+ 240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705" name="TextBox 1">
            <a:extLst>
              <a:ext uri="{FF2B5EF4-FFF2-40B4-BE49-F238E27FC236}">
                <a16:creationId xmlns:a16="http://schemas.microsoft.com/office/drawing/2014/main" id="{30FEEE9C-AE48-4B5A-AED3-E107E2D5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57463" y="0"/>
            <a:ext cx="1152525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+180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706" name="TextBox 1">
            <a:extLst>
              <a:ext uri="{FF2B5EF4-FFF2-40B4-BE49-F238E27FC236}">
                <a16:creationId xmlns:a16="http://schemas.microsoft.com/office/drawing/2014/main" id="{1AED49C2-BB8C-4AA3-9894-179C7C32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11488" y="3233738"/>
            <a:ext cx="1160463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+ 650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12578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1">
            <a:extLst>
              <a:ext uri="{FF2B5EF4-FFF2-40B4-BE49-F238E27FC236}">
                <a16:creationId xmlns:a16="http://schemas.microsoft.com/office/drawing/2014/main" id="{EB46348A-B6F9-44CF-BCA7-96F7FA476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785813"/>
            <a:ext cx="8983663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ตัวยึดหมายเลขภาพนิ่ง 2">
            <a:extLst>
              <a:ext uri="{FF2B5EF4-FFF2-40B4-BE49-F238E27FC236}">
                <a16:creationId xmlns:a16="http://schemas.microsoft.com/office/drawing/2014/main" id="{9948A745-AB30-4AC4-A083-968917AE4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0488D801-69B3-4D71-B775-D6B97C69DCE0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0" name="ชื่อเรื่อง 1">
            <a:extLst>
              <a:ext uri="{FF2B5EF4-FFF2-40B4-BE49-F238E27FC236}">
                <a16:creationId xmlns:a16="http://schemas.microsoft.com/office/drawing/2014/main" id="{CBD1857D-DD23-4BD8-8010-9B6C6819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CC66"/>
          </a:solidFill>
        </p:spPr>
        <p:txBody>
          <a:bodyPr/>
          <a:lstStyle/>
          <a:p>
            <a:r>
              <a:rPr lang="th-TH" altLang="th-TH">
                <a:solidFill>
                  <a:schemeClr val="tx1"/>
                </a:solidFill>
              </a:rPr>
              <a:t>แม่น้ำโขงที่สถานีโขงเจียม</a:t>
            </a:r>
          </a:p>
        </p:txBody>
      </p:sp>
      <p:sp>
        <p:nvSpPr>
          <p:cNvPr id="29701" name="TextBox 74">
            <a:extLst>
              <a:ext uri="{FF2B5EF4-FFF2-40B4-BE49-F238E27FC236}">
                <a16:creationId xmlns:a16="http://schemas.microsoft.com/office/drawing/2014/main" id="{E60AEE8E-D8E6-4797-A35A-542ADB28E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375" y="3716338"/>
            <a:ext cx="1306513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+1,450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cxnSp>
        <p:nvCxnSpPr>
          <p:cNvPr id="29702" name="Straight Connector 15">
            <a:extLst>
              <a:ext uri="{FF2B5EF4-FFF2-40B4-BE49-F238E27FC236}">
                <a16:creationId xmlns:a16="http://schemas.microsoft.com/office/drawing/2014/main" id="{5CA2F2B8-F75F-4720-AD26-7BC652B97E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92900" y="2249488"/>
            <a:ext cx="0" cy="3303587"/>
          </a:xfrm>
          <a:prstGeom prst="line">
            <a:avLst/>
          </a:prstGeom>
          <a:noFill/>
          <a:ln w="2857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3" name="TextBox 74">
            <a:extLst>
              <a:ext uri="{FF2B5EF4-FFF2-40B4-BE49-F238E27FC236}">
                <a16:creationId xmlns:a16="http://schemas.microsoft.com/office/drawing/2014/main" id="{6FD59951-4947-438F-84AC-A94524887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850" y="2420938"/>
            <a:ext cx="1306513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-7,530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9704" name="TextBox 1">
            <a:extLst>
              <a:ext uri="{FF2B5EF4-FFF2-40B4-BE49-F238E27FC236}">
                <a16:creationId xmlns:a16="http://schemas.microsoft.com/office/drawing/2014/main" id="{19BA8AEF-6791-49E4-9956-8499C6CF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9300" y="1341438"/>
            <a:ext cx="1138238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+510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05" name="TextBox 74">
            <a:extLst>
              <a:ext uri="{FF2B5EF4-FFF2-40B4-BE49-F238E27FC236}">
                <a16:creationId xmlns:a16="http://schemas.microsoft.com/office/drawing/2014/main" id="{E7DAC3CE-ECC5-492C-A2F4-B1784B3AA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375" y="2852738"/>
            <a:ext cx="1439863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+19,450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9706" name="Picture 82">
            <a:extLst>
              <a:ext uri="{FF2B5EF4-FFF2-40B4-BE49-F238E27FC236}">
                <a16:creationId xmlns:a16="http://schemas.microsoft.com/office/drawing/2014/main" id="{5E556368-0DCF-41E1-811D-3B6730AD4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275" y="3213100"/>
            <a:ext cx="29527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7" name="TextBox 74">
            <a:extLst>
              <a:ext uri="{FF2B5EF4-FFF2-40B4-BE49-F238E27FC236}">
                <a16:creationId xmlns:a16="http://schemas.microsoft.com/office/drawing/2014/main" id="{685D1AFE-D0D8-4AAA-9B55-28F3A3EEA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9300" y="2060575"/>
            <a:ext cx="1306513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+2,720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29708" name="TextBox 1">
            <a:extLst>
              <a:ext uri="{FF2B5EF4-FFF2-40B4-BE49-F238E27FC236}">
                <a16:creationId xmlns:a16="http://schemas.microsoft.com/office/drawing/2014/main" id="{A8B4E452-4D0D-451B-8BC4-7B1BBD0CA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50588" y="957263"/>
            <a:ext cx="1136650" cy="347662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+500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" name="ตาราง 14">
            <a:extLst>
              <a:ext uri="{FF2B5EF4-FFF2-40B4-BE49-F238E27FC236}">
                <a16:creationId xmlns:a16="http://schemas.microsoft.com/office/drawing/2014/main" id="{42CFADDC-6B0B-45D2-90B1-E257035CB728}"/>
              </a:ext>
            </a:extLst>
          </p:cNvPr>
          <p:cNvGraphicFramePr>
            <a:graphicFrameLocks noGrp="1"/>
          </p:cNvGraphicFramePr>
          <p:nvPr/>
        </p:nvGraphicFramePr>
        <p:xfrm>
          <a:off x="3354388" y="2130425"/>
          <a:ext cx="2801937" cy="144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96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ปริมาณน้ำ     </a:t>
                      </a:r>
                      <a:b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ณ 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 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</a:t>
                      </a:r>
                      <a:r>
                        <a:rPr lang="th-TH" sz="2000" baseline="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.ย.</a:t>
                      </a:r>
                      <a:r>
                        <a:rPr lang="th-TH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6</a:t>
                      </a:r>
                      <a:r>
                        <a:rPr lang="en-US" sz="2000" dirty="0">
                          <a:solidFill>
                            <a:srgbClr val="FFFF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91462" marR="91462" marT="37257" marB="37257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PSK" pitchFamily="34" charset="-34"/>
                          <a:cs typeface="TH SarabunPSK" pitchFamily="34" charset="-34"/>
                        </a:rPr>
                        <a:t>3,200</a:t>
                      </a:r>
                      <a:r>
                        <a:rPr lang="en-US" sz="2400" baseline="0" dirty="0"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dirty="0" err="1">
                          <a:latin typeface="TH SarabunPSK" pitchFamily="34" charset="-34"/>
                          <a:cs typeface="TH SarabunPSK" pitchFamily="34" charset="-34"/>
                        </a:rPr>
                        <a:t>cms</a:t>
                      </a:r>
                      <a:endParaRPr lang="en-US" sz="24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339" marR="91339" marT="33739" marB="33739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372"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ปริมาณน้ำ ปี</a:t>
                      </a:r>
                      <a:r>
                        <a:rPr lang="en-US" sz="1800" b="1" dirty="0">
                          <a:latin typeface="TH SarabunPSK" pitchFamily="34" charset="-34"/>
                          <a:cs typeface="TH SarabunPSK" pitchFamily="34" charset="-34"/>
                        </a:rPr>
                        <a:t> 60</a:t>
                      </a:r>
                    </a:p>
                  </a:txBody>
                  <a:tcPr marL="91462" marR="91462" marT="37257" marB="37257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4,190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cms</a:t>
                      </a:r>
                      <a:endParaRPr lang="en-US" sz="2400" b="1" kern="1200" dirty="0">
                        <a:solidFill>
                          <a:schemeClr val="tx1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1339" marR="91339" marT="33739" marB="33739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720" name="TextBox 1">
            <a:extLst>
              <a:ext uri="{FF2B5EF4-FFF2-40B4-BE49-F238E27FC236}">
                <a16:creationId xmlns:a16="http://schemas.microsoft.com/office/drawing/2014/main" id="{73ABADA5-5DF9-48C4-815A-6FF276D7F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0" y="1304925"/>
            <a:ext cx="1138238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-930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721" name="Picture 82">
            <a:extLst>
              <a:ext uri="{FF2B5EF4-FFF2-40B4-BE49-F238E27FC236}">
                <a16:creationId xmlns:a16="http://schemas.microsoft.com/office/drawing/2014/main" id="{2203C7E8-CF9C-4978-A2C9-1AECF864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175" y="3213100"/>
            <a:ext cx="2889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22" name="TextBox 1">
            <a:extLst>
              <a:ext uri="{FF2B5EF4-FFF2-40B4-BE49-F238E27FC236}">
                <a16:creationId xmlns:a16="http://schemas.microsoft.com/office/drawing/2014/main" id="{6EBEFBFA-CCAA-4C3A-8DE7-6A2159291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0738" y="1628775"/>
            <a:ext cx="1138237" cy="347663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+430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723" name="TextBox 74">
            <a:extLst>
              <a:ext uri="{FF2B5EF4-FFF2-40B4-BE49-F238E27FC236}">
                <a16:creationId xmlns:a16="http://schemas.microsoft.com/office/drawing/2014/main" id="{87D81191-E004-4763-8613-C5A026CEA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09300" y="2420938"/>
            <a:ext cx="1306513" cy="338137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+2,820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  <p:pic>
        <p:nvPicPr>
          <p:cNvPr id="29724" name="Picture 82">
            <a:extLst>
              <a:ext uri="{FF2B5EF4-FFF2-40B4-BE49-F238E27FC236}">
                <a16:creationId xmlns:a16="http://schemas.microsoft.com/office/drawing/2014/main" id="{4CF18639-DBF1-4BC1-B505-887BA98D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50" y="1844675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5" name="Picture 82">
            <a:extLst>
              <a:ext uri="{FF2B5EF4-FFF2-40B4-BE49-F238E27FC236}">
                <a16:creationId xmlns:a16="http://schemas.microsoft.com/office/drawing/2014/main" id="{41086571-6954-4344-959F-0D85FA6B2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638" y="3284538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26" name="TextBox 74">
            <a:extLst>
              <a:ext uri="{FF2B5EF4-FFF2-40B4-BE49-F238E27FC236}">
                <a16:creationId xmlns:a16="http://schemas.microsoft.com/office/drawing/2014/main" id="{C9C380EF-D998-4202-826A-2F448621D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8238" y="3635375"/>
            <a:ext cx="1306512" cy="338138"/>
          </a:xfrm>
          <a:prstGeom prst="rect">
            <a:avLst/>
          </a:prstGeom>
          <a:noFill/>
          <a:ln w="25400">
            <a:solidFill>
              <a:srgbClr val="00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th-TH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H SarabunPSK" panose="020B0500040200020003" pitchFamily="34" charset="-34"/>
              </a:rPr>
              <a:t>-990 cms</a:t>
            </a:r>
            <a:endParaRPr kumimoji="0" lang="th-TH" altLang="th-TH" sz="1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558763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(1)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สถานการณ์น้ำในพื้นที่ลาดเชิงเขา</a:t>
            </a:r>
            <a:r>
              <a:rPr lang="en-US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633DD-E32B-4540-B526-7F143A7F77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9224"/>
            <a:ext cx="276314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4D9D4-FF02-4525-A58F-639F41628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17272"/>
            <a:ext cx="2763140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D068F7-9708-4CB1-BE1D-435C737D49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917272"/>
            <a:ext cx="2763140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77C2EC-A83D-4385-A7B9-97EC3F0DB9BF}"/>
              </a:ext>
            </a:extLst>
          </p:cNvPr>
          <p:cNvSpPr txBox="1"/>
          <p:nvPr/>
        </p:nvSpPr>
        <p:spPr>
          <a:xfrm>
            <a:off x="252022" y="1052736"/>
            <a:ext cx="7310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คาดการณ์พื้นที่เสี่ยงภัยน้ำหลาก </a:t>
            </a:r>
            <a:r>
              <a:rPr lang="en-US" sz="4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12, 24, 36 </a:t>
            </a:r>
            <a:r>
              <a:rPr lang="th-TH" sz="4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ชั่วโมง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49595-924B-4D6E-B6D7-C01A72912557}"/>
              </a:ext>
            </a:extLst>
          </p:cNvPr>
          <p:cNvSpPr txBox="1"/>
          <p:nvPr/>
        </p:nvSpPr>
        <p:spPr>
          <a:xfrm>
            <a:off x="517239" y="5746993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คาดการณ์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ชม.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98FB4-25E7-4225-85E1-46D2F3E0282C}"/>
              </a:ext>
            </a:extLst>
          </p:cNvPr>
          <p:cNvSpPr txBox="1"/>
          <p:nvPr/>
        </p:nvSpPr>
        <p:spPr>
          <a:xfrm>
            <a:off x="3469567" y="5803089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คาดการณ์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ชม.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DED641-B6E0-40B9-AB25-8D5A1A7B4F3E}"/>
              </a:ext>
            </a:extLst>
          </p:cNvPr>
          <p:cNvSpPr txBox="1"/>
          <p:nvPr/>
        </p:nvSpPr>
        <p:spPr>
          <a:xfrm>
            <a:off x="6421895" y="5803089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คาดการณ์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ชม.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441D3-29F2-45EA-992C-940D28F7642C}"/>
              </a:ext>
            </a:extLst>
          </p:cNvPr>
          <p:cNvSpPr/>
          <p:nvPr/>
        </p:nvSpPr>
        <p:spPr>
          <a:xfrm>
            <a:off x="-42532" y="6527546"/>
            <a:ext cx="32758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Mekong River Commission Flash Flood Guidance </a:t>
            </a:r>
            <a:endParaRPr lang="th-TH" sz="15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32291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8C7911-D4B8-466E-9942-8204173EFF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18" y="1090836"/>
            <a:ext cx="3690526" cy="5220000"/>
          </a:xfrm>
          <a:prstGeom prst="rect">
            <a:avLst/>
          </a:prstGeom>
        </p:spPr>
      </p:pic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(2)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สถานการณ์น้ำในพื้นที่ลุ่มน้ำต่างๆ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18171-D17A-482C-9A1F-7555778712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8" y="1090836"/>
            <a:ext cx="3690526" cy="52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8BF740-B85D-499C-8526-36FE13A98475}"/>
              </a:ext>
            </a:extLst>
          </p:cNvPr>
          <p:cNvSpPr txBox="1"/>
          <p:nvPr/>
        </p:nvSpPr>
        <p:spPr>
          <a:xfrm>
            <a:off x="2221136" y="5667080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CCTV = 81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8194A-FE08-4B4C-BE19-740B14F62ED3}"/>
              </a:ext>
            </a:extLst>
          </p:cNvPr>
          <p:cNvSpPr txBox="1"/>
          <p:nvPr/>
        </p:nvSpPr>
        <p:spPr>
          <a:xfrm>
            <a:off x="5868144" y="5661248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/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โทรมาตร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228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4457F-376C-498A-9BE4-D19C10F38758}"/>
              </a:ext>
            </a:extLst>
          </p:cNvPr>
          <p:cNvSpPr txBox="1"/>
          <p:nvPr/>
        </p:nvSpPr>
        <p:spPr>
          <a:xfrm>
            <a:off x="3137" y="6271220"/>
            <a:ext cx="2202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รวม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309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สถานี</a:t>
            </a:r>
          </a:p>
        </p:txBody>
      </p:sp>
    </p:spTree>
    <p:extLst>
      <p:ext uri="{BB962C8B-B14F-4D97-AF65-F5344CB8AC3E}">
        <p14:creationId xmlns:p14="http://schemas.microsoft.com/office/powerpoint/2010/main" val="11840928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927F1-8CD7-47E9-91CF-CA4D1BAFB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" y="1089360"/>
            <a:ext cx="3945045" cy="5580000"/>
          </a:xfrm>
          <a:prstGeom prst="rect">
            <a:avLst/>
          </a:prstGeom>
        </p:spPr>
      </p:pic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(2)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สถานการณ์น้ำในพื้นที่ลุ่มน้ำต่างๆ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96C57-8025-401E-BC5A-DCFC61D8500A}"/>
              </a:ext>
            </a:extLst>
          </p:cNvPr>
          <p:cNvSpPr txBox="1"/>
          <p:nvPr/>
        </p:nvSpPr>
        <p:spPr>
          <a:xfrm>
            <a:off x="2771800" y="3489499"/>
            <a:ext cx="131478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น้ำท่วม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เกินความจุ</a:t>
            </a: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น้ำมาก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&gt; 80%</a:t>
            </a: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น้ำปกติ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50%-80%</a:t>
            </a: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น้ำน้อย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30%-50%</a:t>
            </a:r>
          </a:p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น้ำแล้ง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&lt;30%</a:t>
            </a:r>
            <a:endParaRPr lang="th-TH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72234-CBA1-4AE2-BF28-53FE5CED0ACA}"/>
              </a:ext>
            </a:extLst>
          </p:cNvPr>
          <p:cNvSpPr txBox="1"/>
          <p:nvPr/>
        </p:nvSpPr>
        <p:spPr>
          <a:xfrm>
            <a:off x="4456776" y="1052736"/>
            <a:ext cx="4360989" cy="1015663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ภาคเหนือ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ปริมาณน้ำในลำน้ำส่วนใหญ่อยู่ในเกณฑ์น้ำน้อย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แนวโน้มส่วนใหญ่จะลดลงและคงที่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1E3D8-D1C0-4BCD-BBD1-A98447C37F99}"/>
              </a:ext>
            </a:extLst>
          </p:cNvPr>
          <p:cNvSpPr txBox="1"/>
          <p:nvPr/>
        </p:nvSpPr>
        <p:spPr>
          <a:xfrm>
            <a:off x="4456777" y="2132856"/>
            <a:ext cx="4363695" cy="1015663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th-TH" sz="20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ภาคตะวันออกเฉียงเหนือ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ปริมาณน้ำในลำน้ำส่วนใหญ่อยู่ในเกณฑ์น้ำน้อยและน้ำปกติ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แนวโน้มส่วนใหญ่จะลดลงและคงที่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F0C6B-46C2-4E08-9E79-7F73AE76678E}"/>
              </a:ext>
            </a:extLst>
          </p:cNvPr>
          <p:cNvSpPr txBox="1"/>
          <p:nvPr/>
        </p:nvSpPr>
        <p:spPr>
          <a:xfrm>
            <a:off x="4456777" y="3235266"/>
            <a:ext cx="4363695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0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ภาคกลาง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ปริมาณน้ำในลำน้ำส่วนใหญ่อยู่ในเกณฑ์น้ำน้อยและน้ำปกติ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แนวโน้มส่วนใหญ่จะลดลงและคงที่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21011B-6727-4AFA-B7E1-747CF521385D}"/>
              </a:ext>
            </a:extLst>
          </p:cNvPr>
          <p:cNvSpPr txBox="1"/>
          <p:nvPr/>
        </p:nvSpPr>
        <p:spPr>
          <a:xfrm>
            <a:off x="4456776" y="4335885"/>
            <a:ext cx="4363695" cy="1015663"/>
          </a:xfrm>
          <a:prstGeom prst="rect">
            <a:avLst/>
          </a:prstGeom>
          <a:solidFill>
            <a:srgbClr val="FFCC66"/>
          </a:solidFill>
        </p:spPr>
        <p:txBody>
          <a:bodyPr wrap="none" rtlCol="0">
            <a:spAutoFit/>
          </a:bodyPr>
          <a:lstStyle/>
          <a:p>
            <a:r>
              <a:rPr lang="th-TH" sz="20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ปริมาณน้ำในลำน้ำส่วนใหญ่อยู่ในเกณฑ์น้ำน้อยและน้ำปกติ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แนวโน้มส่วนใหญ่จะลดลงและคงที่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CCBE5B-7C11-44A7-B3D2-27B8C94AF894}"/>
              </a:ext>
            </a:extLst>
          </p:cNvPr>
          <p:cNvSpPr txBox="1"/>
          <p:nvPr/>
        </p:nvSpPr>
        <p:spPr>
          <a:xfrm>
            <a:off x="4454072" y="5416005"/>
            <a:ext cx="4363694" cy="1015663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r>
              <a:rPr lang="th-TH" sz="2000" b="1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ภาคใต้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ปริมาณน้ำในลำน้ำส่วนใหญ่อยู่ในเกณฑ์น้ำน้อยและน้ำปกติ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แนวโน้มส่วนใหญ่จะลดลงและคงที่</a:t>
            </a:r>
          </a:p>
        </p:txBody>
      </p:sp>
    </p:spTree>
    <p:extLst>
      <p:ext uri="{BB962C8B-B14F-4D97-AF65-F5344CB8AC3E}">
        <p14:creationId xmlns:p14="http://schemas.microsoft.com/office/powerpoint/2010/main" val="34040326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(2)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สถานการณ์น้ำในพื้นที่ลุ่มน้ำโขง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DA2AC5-5E54-4542-B156-FB0F3B5C61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1" t="19768" r="16527" b="23458"/>
          <a:stretch/>
        </p:blipFill>
        <p:spPr>
          <a:xfrm>
            <a:off x="4932040" y="1126957"/>
            <a:ext cx="3783181" cy="52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10F5E-40E3-435E-B7E7-49233EA7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2" t="37400" r="17825" b="17315"/>
          <a:stretch/>
        </p:blipFill>
        <p:spPr>
          <a:xfrm>
            <a:off x="518340" y="1126957"/>
            <a:ext cx="3405588" cy="43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165F27-1AF7-4084-83E8-1CCC866E7E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09926"/>
              </p:ext>
            </p:extLst>
          </p:nvPr>
        </p:nvGraphicFramePr>
        <p:xfrm>
          <a:off x="71124" y="4992168"/>
          <a:ext cx="435686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0006">
                  <a:extLst>
                    <a:ext uri="{9D8B030D-6E8A-4147-A177-3AD203B41FA5}">
                      <a16:colId xmlns:a16="http://schemas.microsoft.com/office/drawing/2014/main" val="13892355"/>
                    </a:ext>
                  </a:extLst>
                </a:gridCol>
                <a:gridCol w="875439">
                  <a:extLst>
                    <a:ext uri="{9D8B030D-6E8A-4147-A177-3AD203B41FA5}">
                      <a16:colId xmlns:a16="http://schemas.microsoft.com/office/drawing/2014/main" val="196933669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70124162"/>
                    </a:ext>
                  </a:extLst>
                </a:gridCol>
                <a:gridCol w="915311">
                  <a:extLst>
                    <a:ext uri="{9D8B030D-6E8A-4147-A177-3AD203B41FA5}">
                      <a16:colId xmlns:a16="http://schemas.microsoft.com/office/drawing/2014/main" val="297519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Mekong basin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Upper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Lower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13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Length (km)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4,800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2,200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2,600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93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(km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795,000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189,000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24%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606,000</a:t>
                      </a:r>
                    </a:p>
                    <a:p>
                      <a:pPr algn="ctr"/>
                      <a:r>
                        <a:rPr lang="th-TH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76%</a:t>
                      </a:r>
                      <a:r>
                        <a:rPr lang="th-TH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40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Annual discharge (million m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4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493,590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83,530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(17%)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410,060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(83%)</a:t>
                      </a:r>
                      <a:endParaRPr lang="th-TH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992932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99DF05AC-B94F-4662-AAA5-1640AF1FDECE}"/>
              </a:ext>
            </a:extLst>
          </p:cNvPr>
          <p:cNvSpPr/>
          <p:nvPr/>
        </p:nvSpPr>
        <p:spPr bwMode="auto">
          <a:xfrm rot="3125963">
            <a:off x="5885039" y="2203700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1D0DF-95F3-4756-AA7D-D8155831549C}"/>
              </a:ext>
            </a:extLst>
          </p:cNvPr>
          <p:cNvSpPr txBox="1"/>
          <p:nvPr/>
        </p:nvSpPr>
        <p:spPr>
          <a:xfrm>
            <a:off x="5364088" y="187359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China (16.5%)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D41DA57-E1A0-47FB-8459-D82CBE498D5B}"/>
              </a:ext>
            </a:extLst>
          </p:cNvPr>
          <p:cNvSpPr/>
          <p:nvPr/>
        </p:nvSpPr>
        <p:spPr bwMode="auto">
          <a:xfrm rot="20652581">
            <a:off x="5753358" y="2611012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B106D-8BF7-4C5F-B77A-7E115B9F5C73}"/>
              </a:ext>
            </a:extLst>
          </p:cNvPr>
          <p:cNvSpPr txBox="1"/>
          <p:nvPr/>
        </p:nvSpPr>
        <p:spPr>
          <a:xfrm>
            <a:off x="4411092" y="2611730"/>
            <a:ext cx="1421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Myanmar (0.5%)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A6DFBC-C87E-40C7-9943-D122DFF41C5B}"/>
              </a:ext>
            </a:extLst>
          </p:cNvPr>
          <p:cNvSpPr/>
          <p:nvPr/>
        </p:nvSpPr>
        <p:spPr bwMode="auto">
          <a:xfrm rot="20652581">
            <a:off x="6738971" y="3705525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361EA-0611-4DC6-89A0-16012C01D549}"/>
              </a:ext>
            </a:extLst>
          </p:cNvPr>
          <p:cNvSpPr txBox="1"/>
          <p:nvPr/>
        </p:nvSpPr>
        <p:spPr>
          <a:xfrm>
            <a:off x="5396705" y="3706243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Thailand (14.5%)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D222868-8395-4D08-81D6-644F401BBBD0}"/>
              </a:ext>
            </a:extLst>
          </p:cNvPr>
          <p:cNvSpPr/>
          <p:nvPr/>
        </p:nvSpPr>
        <p:spPr bwMode="auto">
          <a:xfrm rot="8947472">
            <a:off x="7035214" y="3194120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19D372-14AD-4514-9239-2E491B8DA530}"/>
              </a:ext>
            </a:extLst>
          </p:cNvPr>
          <p:cNvSpPr txBox="1"/>
          <p:nvPr/>
        </p:nvSpPr>
        <p:spPr>
          <a:xfrm>
            <a:off x="7020272" y="2826620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Lao PDR (41.1%)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A7C29477-A06F-4F93-85CB-B71C79229B29}"/>
              </a:ext>
            </a:extLst>
          </p:cNvPr>
          <p:cNvSpPr/>
          <p:nvPr/>
        </p:nvSpPr>
        <p:spPr bwMode="auto">
          <a:xfrm rot="20652581">
            <a:off x="7038790" y="4548750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CAD855-02B0-4C6C-B9B3-8F973D775D4B}"/>
              </a:ext>
            </a:extLst>
          </p:cNvPr>
          <p:cNvSpPr txBox="1"/>
          <p:nvPr/>
        </p:nvSpPr>
        <p:spPr>
          <a:xfrm>
            <a:off x="5551474" y="4549468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Cambodia (19.4%)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7518D05-EFE2-43FD-BFBC-71D2C370A390}"/>
              </a:ext>
            </a:extLst>
          </p:cNvPr>
          <p:cNvSpPr/>
          <p:nvPr/>
        </p:nvSpPr>
        <p:spPr bwMode="auto">
          <a:xfrm rot="8947472">
            <a:off x="7571750" y="5070856"/>
            <a:ext cx="432048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Browallia New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F4DFA4-CC2F-454F-9C3B-8512C8BF96F7}"/>
              </a:ext>
            </a:extLst>
          </p:cNvPr>
          <p:cNvSpPr txBox="1"/>
          <p:nvPr/>
        </p:nvSpPr>
        <p:spPr>
          <a:xfrm>
            <a:off x="7556808" y="4703356"/>
            <a:ext cx="1291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Vietnam(8.0%)</a:t>
            </a:r>
            <a:endParaRPr lang="th-TH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8837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(2)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สถานการณ์น้ำในพื้นที่ลุ่มน้ำโขง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D252B1-5626-4C56-9822-99D99981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15595"/>
            <a:ext cx="3731590" cy="52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4478C84-0DC1-48F6-94A0-0BB8B126A0FE}"/>
              </a:ext>
            </a:extLst>
          </p:cNvPr>
          <p:cNvSpPr txBox="1"/>
          <p:nvPr/>
        </p:nvSpPr>
        <p:spPr>
          <a:xfrm>
            <a:off x="287700" y="995223"/>
            <a:ext cx="4802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โครงการไฟฟ้าพลังน้ำในแม่น้ำโขงตอนบน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1ED3D69-6151-4CCE-A235-B681EA2EB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05651"/>
              </p:ext>
            </p:extLst>
          </p:nvPr>
        </p:nvGraphicFramePr>
        <p:xfrm>
          <a:off x="96871" y="1580837"/>
          <a:ext cx="5184576" cy="448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06293047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93373067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25702933"/>
                    </a:ext>
                  </a:extLst>
                </a:gridCol>
                <a:gridCol w="802721">
                  <a:extLst>
                    <a:ext uri="{9D8B030D-6E8A-4147-A177-3AD203B41FA5}">
                      <a16:colId xmlns:a16="http://schemas.microsoft.com/office/drawing/2014/main" val="2530834655"/>
                    </a:ext>
                  </a:extLst>
                </a:gridCol>
                <a:gridCol w="853463">
                  <a:extLst>
                    <a:ext uri="{9D8B030D-6E8A-4147-A177-3AD203B41FA5}">
                      <a16:colId xmlns:a16="http://schemas.microsoft.com/office/drawing/2014/main" val="1003460406"/>
                    </a:ext>
                  </a:extLst>
                </a:gridCol>
              </a:tblGrid>
              <a:tr h="6586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เขื่อน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ความสูง ณ ระดับที่ตั้งของเขื่อน(เมตร)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กำลังผลิตติดตั้ง</a:t>
                      </a:r>
                      <a:b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(เมกะวัตต์)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ความสูงของเขื่อน</a:t>
                      </a:r>
                      <a:b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(เมตร)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ปีที่เปิดดำเนินการ</a:t>
                      </a:r>
                      <a:b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8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(พ.ศ.)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411980"/>
                  </a:ext>
                </a:extLst>
              </a:tr>
              <a:tr h="2332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กงกั่วเฉียว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Gongguoqiao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1,319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2555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355920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เสี่ยววัน (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Xiaowan</a:t>
                      </a:r>
                      <a:r>
                        <a:rPr lang="th-TH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1,236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4,200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582255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ม่านวัน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Manwan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994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1,500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126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2538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748032"/>
                  </a:ext>
                </a:extLst>
              </a:tr>
              <a:tr h="2332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ต้าเฉาซาน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Dachaoshan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895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1,350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2546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952890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นูจาตู้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Nuozhadu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807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5,500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2557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30612"/>
                  </a:ext>
                </a:extLst>
              </a:tr>
              <a:tr h="19511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th-TH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จิ่งหง (</a:t>
                      </a: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Jinghong</a:t>
                      </a:r>
                      <a:r>
                        <a:rPr lang="th-TH" sz="200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602</a:t>
                      </a:r>
                      <a:endParaRPr lang="en-US" sz="2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1,750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2553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76492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8260642-C87D-433C-9737-5412C5A78A45}"/>
              </a:ext>
            </a:extLst>
          </p:cNvPr>
          <p:cNvSpPr/>
          <p:nvPr/>
        </p:nvSpPr>
        <p:spPr>
          <a:xfrm>
            <a:off x="2123728" y="6074132"/>
            <a:ext cx="2492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 15,050 เมกะวัตต์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6181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 txBox="1">
            <a:spLocks noGrp="1"/>
          </p:cNvSpPr>
          <p:nvPr/>
        </p:nvSpPr>
        <p:spPr bwMode="auto">
          <a:xfrm>
            <a:off x="7010400" y="6538913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Page </a:t>
            </a:r>
            <a:fld id="{E52E9AD8-A2A6-486E-8709-87FA18EF3B2B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60E9F46-FE04-4508-B3E1-1DB9CE166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" y="1"/>
            <a:ext cx="9143991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FF"/>
                </a:solidFill>
                <a:latin typeface="Century Gothic" pitchFamily="34" charset="0"/>
                <a:cs typeface="Arial" pitchFamily="34" charset="0"/>
              </a:defRPr>
            </a:lvl9pPr>
          </a:lstStyle>
          <a:p>
            <a:pPr lvl="0" eaLnBrk="1" hangingPunct="1"/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(2)</a:t>
            </a:r>
            <a:r>
              <a:rPr kumimoji="0" lang="th-TH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 </a:t>
            </a: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สถานการณ์น้ำในพื้นที่ลุ่มน้ำโขง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:</a:t>
            </a:r>
            <a:endParaRPr kumimoji="0" lang="en-GB" sz="5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0C2A-3A5F-4B9B-8C70-62C345B6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077813"/>
            <a:ext cx="3620931" cy="5220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8E6BA2-2520-43F6-9851-EADBDDE53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14722"/>
              </p:ext>
            </p:extLst>
          </p:nvPr>
        </p:nvGraphicFramePr>
        <p:xfrm>
          <a:off x="158981" y="1670769"/>
          <a:ext cx="5115993" cy="46342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4667">
                  <a:extLst>
                    <a:ext uri="{9D8B030D-6E8A-4147-A177-3AD203B41FA5}">
                      <a16:colId xmlns:a16="http://schemas.microsoft.com/office/drawing/2014/main" val="416947804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3626992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094509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3382612"/>
                    </a:ext>
                  </a:extLst>
                </a:gridCol>
                <a:gridCol w="1423054">
                  <a:extLst>
                    <a:ext uri="{9D8B030D-6E8A-4147-A177-3AD203B41FA5}">
                      <a16:colId xmlns:a16="http://schemas.microsoft.com/office/drawing/2014/main" val="2919490424"/>
                    </a:ext>
                  </a:extLst>
                </a:gridCol>
              </a:tblGrid>
              <a:tr h="344317">
                <a:tc>
                  <a:txBody>
                    <a:bodyPr/>
                    <a:lstStyle/>
                    <a:p>
                      <a:pPr marL="540385" indent="-540385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720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เขื่อน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ความสูง ณ ระดับที่ตั้งของเขื่อน(เมตร)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กำลังผลิตติดตั้ง</a:t>
                      </a:r>
                      <a:b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(เมกะวัตต์)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80010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ความสูงของเขื่อน</a:t>
                      </a:r>
                      <a:b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(เมตร)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720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สถานะ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marL="540385" indent="-540385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720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863826"/>
                  </a:ext>
                </a:extLst>
              </a:tr>
              <a:tr h="317462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ปากแบง 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Pak 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Beng</a:t>
                      </a: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340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230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628650" algn="l"/>
                        </a:tabLst>
                      </a:pPr>
                      <a:r>
                        <a:rPr lang="th-TH" sz="1400" b="1" spc="-2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อยู่ระหว่างการศึกษาและปรับปรุงรายละเอียดการก่อสร้าง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802792"/>
                  </a:ext>
                </a:extLst>
              </a:tr>
              <a:tr h="175971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หลวงพระบาง</a:t>
                      </a:r>
                      <a:b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LuangPrabang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457200" algn="l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656602"/>
                  </a:ext>
                </a:extLst>
              </a:tr>
              <a:tr h="317462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ไซยะบุรี (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Xayaburi</a:t>
                      </a: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275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260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95250" algn="l"/>
                          <a:tab pos="457200" algn="l"/>
                          <a:tab pos="2636838" algn="ctr"/>
                          <a:tab pos="5273675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อยู่ระหว่างการก่อสร้างคาดว่าจะเริ่มเปิดใช้งาน ปี พ.ศ. 2562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179588"/>
                  </a:ext>
                </a:extLst>
              </a:tr>
              <a:tr h="117314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ปากลาย 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Pak Lay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336414"/>
                  </a:ext>
                </a:extLst>
              </a:tr>
              <a:tr h="117314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ปากชม 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Pak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Chom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079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658185"/>
                  </a:ext>
                </a:extLst>
              </a:tr>
              <a:tr h="164839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สะนะคาม 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Sanakham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754891"/>
                  </a:ext>
                </a:extLst>
              </a:tr>
              <a:tr h="117314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บ้านกุ่ม 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Ban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Koum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,</a:t>
                      </a: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872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513973"/>
                  </a:ext>
                </a:extLst>
              </a:tr>
              <a:tr h="117314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ลาดเสือ 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Lat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Sua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97.5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thaiDi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042094"/>
                  </a:ext>
                </a:extLst>
              </a:tr>
              <a:tr h="164839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ดอนสะโฮง </a:t>
                      </a:r>
                      <a:b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Don </a:t>
                      </a:r>
                      <a:r>
                        <a:rPr lang="en-US" sz="1400" b="1" dirty="0" err="1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Sahong</a:t>
                      </a: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  <a:endParaRPr lang="en-US" sz="1400" b="1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360</a:t>
                      </a:r>
                      <a:endParaRPr lang="en-US" sz="1400" b="1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10.6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อยู่ระหว่างการก่อสร้าง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343384"/>
                  </a:ext>
                </a:extLst>
              </a:tr>
              <a:tr h="164839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สตุงเทรง</a:t>
                      </a:r>
                      <a:b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Stung 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Treng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896843"/>
                  </a:ext>
                </a:extLst>
              </a:tr>
              <a:tr h="105821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ซำบอ (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Sambor</a:t>
                      </a: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2637155" algn="ctr"/>
                          <a:tab pos="5274310" algn="r"/>
                        </a:tabLst>
                      </a:pPr>
                      <a:r>
                        <a:rPr lang="th-TH" sz="14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Times New Roman" panose="02020603050405020304" pitchFamily="18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540385" indent="-540385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tabLst>
                          <a:tab pos="540385" algn="l"/>
                          <a:tab pos="2637155" algn="ctr"/>
                          <a:tab pos="5274310" algn="r"/>
                        </a:tabLst>
                      </a:pPr>
                      <a:r>
                        <a:rPr lang="th-TH" sz="14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อยู่ในแผนการพัฒนา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MS Mincho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2331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136D12-7F46-4EA1-8D56-AAC3E307430D}"/>
              </a:ext>
            </a:extLst>
          </p:cNvPr>
          <p:cNvSpPr txBox="1"/>
          <p:nvPr/>
        </p:nvSpPr>
        <p:spPr>
          <a:xfrm>
            <a:off x="300015" y="1035558"/>
            <a:ext cx="4873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โครงการไฟฟ้าพลังน้ำในแม่น้ำโขงตอนล่าง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E15E0-0F64-4536-B26B-D9B3C67CED79}"/>
              </a:ext>
            </a:extLst>
          </p:cNvPr>
          <p:cNvSpPr/>
          <p:nvPr/>
        </p:nvSpPr>
        <p:spPr>
          <a:xfrm>
            <a:off x="7174553" y="5013176"/>
            <a:ext cx="1715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รวม 2,850 เมกะวัตต์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3B67A2-B6FD-4C1B-B856-10CE783F269D}"/>
              </a:ext>
            </a:extLst>
          </p:cNvPr>
          <p:cNvSpPr/>
          <p:nvPr/>
        </p:nvSpPr>
        <p:spPr>
          <a:xfrm>
            <a:off x="1584779" y="6165304"/>
            <a:ext cx="2492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 11,971 เมกะวัตต์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3CF98B-D0D1-451D-A7B0-749621FFA315}"/>
              </a:ext>
            </a:extLst>
          </p:cNvPr>
          <p:cNvSpPr/>
          <p:nvPr/>
        </p:nvSpPr>
        <p:spPr>
          <a:xfrm>
            <a:off x="7174553" y="5333781"/>
            <a:ext cx="17158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highlight>
                  <a:srgbClr val="FFFFFF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รวม 9,121 เมกะวัตต์ </a:t>
            </a:r>
          </a:p>
        </p:txBody>
      </p:sp>
    </p:spTree>
    <p:extLst>
      <p:ext uri="{BB962C8B-B14F-4D97-AF65-F5344CB8AC3E}">
        <p14:creationId xmlns:p14="http://schemas.microsoft.com/office/powerpoint/2010/main" val="34528643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4">
            <a:extLst>
              <a:ext uri="{FF2B5EF4-FFF2-40B4-BE49-F238E27FC236}">
                <a16:creationId xmlns:a16="http://schemas.microsoft.com/office/drawing/2014/main" id="{BADEB37F-B25D-4EC3-A6A4-54DA3856C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76200"/>
            <a:ext cx="906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th-TH" sz="4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     </a:t>
            </a:r>
            <a:r>
              <a:rPr kumimoji="0" lang="th-TH" altLang="th-TH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การติดตามสถานการณ์น้ำในแม่น้ำโขง</a:t>
            </a:r>
          </a:p>
        </p:txBody>
      </p:sp>
      <p:pic>
        <p:nvPicPr>
          <p:cNvPr id="21508" name="Picture 1">
            <a:extLst>
              <a:ext uri="{FF2B5EF4-FFF2-40B4-BE49-F238E27FC236}">
                <a16:creationId xmlns:a16="http://schemas.microsoft.com/office/drawing/2014/main" id="{A2D05997-59B3-471A-9701-F95A6FBF1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785938"/>
            <a:ext cx="43783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>
            <a:extLst>
              <a:ext uri="{FF2B5EF4-FFF2-40B4-BE49-F238E27FC236}">
                <a16:creationId xmlns:a16="http://schemas.microsoft.com/office/drawing/2014/main" id="{C828385D-B54A-40AD-A76A-141744CB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019175"/>
            <a:ext cx="2935288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7751" name="Line 23">
            <a:extLst>
              <a:ext uri="{FF2B5EF4-FFF2-40B4-BE49-F238E27FC236}">
                <a16:creationId xmlns:a16="http://schemas.microsoft.com/office/drawing/2014/main" id="{6C42B01B-259B-4462-B064-CCB9A4290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2428875"/>
            <a:ext cx="3571875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itchFamily="18" charset="-34"/>
            </a:endParaRPr>
          </a:p>
        </p:txBody>
      </p:sp>
      <p:pic>
        <p:nvPicPr>
          <p:cNvPr id="21511" name="Picture 3">
            <a:extLst>
              <a:ext uri="{FF2B5EF4-FFF2-40B4-BE49-F238E27FC236}">
                <a16:creationId xmlns:a16="http://schemas.microsoft.com/office/drawing/2014/main" id="{69832230-0DD3-48A8-8DEA-1468B6304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3824288"/>
            <a:ext cx="2935288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7752" name="Line 24">
            <a:extLst>
              <a:ext uri="{FF2B5EF4-FFF2-40B4-BE49-F238E27FC236}">
                <a16:creationId xmlns:a16="http://schemas.microsoft.com/office/drawing/2014/main" id="{5420DD7B-CEF3-475F-A849-332B4E7CE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938" y="4214813"/>
            <a:ext cx="2928937" cy="1143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>
            <a:prstShdw prst="shdw18" dist="17961" dir="13500000">
              <a:schemeClr val="tx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ngsana New" pitchFamily="18" charset="-34"/>
            </a:endParaRPr>
          </a:p>
        </p:txBody>
      </p:sp>
      <p:sp>
        <p:nvSpPr>
          <p:cNvPr id="21513" name="Slide Number Placeholder 1">
            <a:extLst>
              <a:ext uri="{FF2B5EF4-FFF2-40B4-BE49-F238E27FC236}">
                <a16:creationId xmlns:a16="http://schemas.microsoft.com/office/drawing/2014/main" id="{34D72CCD-F933-4093-BB8C-4D04D38B20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TH SarabunPSK" panose="020B0500040200020003" pitchFamily="34" charset="-34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th-TH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Page </a:t>
            </a:r>
            <a:fld id="{2259B8A5-27AB-4C5A-A490-A6A85BF12663}" type="slidenum">
              <a:rPr kumimoji="0" lang="en-GB" altLang="th-TH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th-TH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44876"/>
      </p:ext>
    </p:extLst>
  </p:cSld>
  <p:clrMapOvr>
    <a:masterClrMapping/>
  </p:clrMapOvr>
</p:sld>
</file>

<file path=ppt/theme/theme1.xml><?xml version="1.0" encoding="utf-8"?>
<a:theme xmlns:a="http://schemas.openxmlformats.org/drawingml/2006/main" name="7_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Browallia New" pitchFamily="34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Browallia New" pitchFamily="34" charset="-34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6_Default Design">
  <a:themeElements>
    <a:clrScheme name="16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6_Default Design">
      <a:majorFont>
        <a:latin typeface="Century Gothic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6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6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ngsana New" pitchFamily="18" charset="-34"/>
          </a:defRPr>
        </a:defPPr>
      </a:lstStyle>
    </a:lnDef>
    <a:txDef>
      <a:spPr>
        <a:noFill/>
        <a:ln w="25400">
          <a:solidFill>
            <a:srgbClr val="FF0000"/>
          </a:solidFill>
        </a:ln>
      </a:spPr>
      <a:bodyPr wrap="square" rtlCol="0">
        <a:spAutoFit/>
      </a:bodyPr>
      <a:lstStyle>
        <a:defPPr algn="ctr">
          <a:defRPr b="1" dirty="0" smtClean="0">
            <a:solidFill>
              <a:srgbClr val="FF0000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entury Gothic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99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ngsana New" pitchFamily="18" charset="-34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17358</TotalTime>
  <Words>2344</Words>
  <Application>Microsoft Office PowerPoint</Application>
  <PresentationFormat>On-screen Show (4:3)</PresentationFormat>
  <Paragraphs>654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Gulim</vt:lpstr>
      <vt:lpstr>Malgun Gothic</vt:lpstr>
      <vt:lpstr>MS Mincho</vt:lpstr>
      <vt:lpstr>Angsana New</vt:lpstr>
      <vt:lpstr>AngsanaUPC</vt:lpstr>
      <vt:lpstr>Arial</vt:lpstr>
      <vt:lpstr>Browallia New</vt:lpstr>
      <vt:lpstr>Calibri</vt:lpstr>
      <vt:lpstr>Century</vt:lpstr>
      <vt:lpstr>Century Gothic</vt:lpstr>
      <vt:lpstr>Cordia New</vt:lpstr>
      <vt:lpstr>Sylfaen</vt:lpstr>
      <vt:lpstr>TH SarabunIT๙</vt:lpstr>
      <vt:lpstr>TH SarabunPSK</vt:lpstr>
      <vt:lpstr>Times New Roman</vt:lpstr>
      <vt:lpstr>Wingdings</vt:lpstr>
      <vt:lpstr>7_ชุดรูปแบบของ Office</vt:lpstr>
      <vt:lpstr>Default Design</vt:lpstr>
      <vt:lpstr>16_Default Design</vt:lpstr>
      <vt:lpstr>6_Default Design</vt:lpstr>
      <vt:lpstr>8_Default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(3) ปริมาณน้ำต้นทุนนอกเขตชลประทาน:</vt:lpstr>
      <vt:lpstr>(4) สมดุลน้ำนอกเขตพื้นที่ชลประทาน:</vt:lpstr>
      <vt:lpstr>PowerPoint Presentation</vt:lpstr>
      <vt:lpstr>(4) สมดุลน้ำนอกเขตพื้นที่ชลประทาน:</vt:lpstr>
      <vt:lpstr>(5) มาตรการบรรเทาปัญหาสภาวะภัยแล้ง พ.ศ.2561:</vt:lpstr>
      <vt:lpstr>PowerPoint Presentation</vt:lpstr>
      <vt:lpstr>PowerPoint Presentation</vt:lpstr>
      <vt:lpstr>PowerPoint Presentation</vt:lpstr>
      <vt:lpstr>Thank You</vt:lpstr>
      <vt:lpstr>แม่น้ำโขงที่สถานีเชียงแสน</vt:lpstr>
      <vt:lpstr>แม่น้ำโขงที่สถานีเชียงคาน</vt:lpstr>
      <vt:lpstr>แม่น้ำโขงที่สถานีหนองคาย</vt:lpstr>
      <vt:lpstr>แม่น้ำโขงที่สถานีนครพนม</vt:lpstr>
      <vt:lpstr>แม่น้ำโขงที่สถานีมุกดาหาร</vt:lpstr>
      <vt:lpstr>แม่น้ำโขงที่สถานีโขงเจียม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Supapap Patsinghasanee</cp:lastModifiedBy>
  <cp:revision>494</cp:revision>
  <cp:lastPrinted>2018-02-07T09:56:38Z</cp:lastPrinted>
  <dcterms:created xsi:type="dcterms:W3CDTF">2016-09-11T06:10:36Z</dcterms:created>
  <dcterms:modified xsi:type="dcterms:W3CDTF">2018-04-01T14:06:33Z</dcterms:modified>
</cp:coreProperties>
</file>